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72" r:id="rId14"/>
    <p:sldId id="274" r:id="rId15"/>
    <p:sldId id="273" r:id="rId16"/>
    <p:sldId id="280" r:id="rId17"/>
    <p:sldId id="281" r:id="rId18"/>
    <p:sldId id="275" r:id="rId19"/>
    <p:sldId id="276" r:id="rId20"/>
    <p:sldId id="277" r:id="rId21"/>
    <p:sldId id="268" r:id="rId22"/>
    <p:sldId id="269" r:id="rId23"/>
    <p:sldId id="270" r:id="rId24"/>
    <p:sldId id="271" r:id="rId25"/>
    <p:sldId id="278" r:id="rId26"/>
    <p:sldId id="279" r:id="rId27"/>
    <p:sldId id="284" r:id="rId28"/>
    <p:sldId id="285" r:id="rId29"/>
    <p:sldId id="286" r:id="rId30"/>
    <p:sldId id="282" r:id="rId31"/>
    <p:sldId id="283" r:id="rId32"/>
    <p:sldId id="287" r:id="rId33"/>
    <p:sldId id="288" r:id="rId34"/>
    <p:sldId id="289" r:id="rId35"/>
    <p:sldId id="290" r:id="rId36"/>
    <p:sldId id="291" r:id="rId37"/>
    <p:sldId id="292" r:id="rId38"/>
    <p:sldId id="301" r:id="rId39"/>
    <p:sldId id="293" r:id="rId40"/>
    <p:sldId id="294" r:id="rId41"/>
    <p:sldId id="295" r:id="rId42"/>
    <p:sldId id="296" r:id="rId43"/>
    <p:sldId id="297" r:id="rId44"/>
    <p:sldId id="298" r:id="rId45"/>
    <p:sldId id="302" r:id="rId46"/>
    <p:sldId id="303" r:id="rId47"/>
    <p:sldId id="304" r:id="rId48"/>
    <p:sldId id="306" r:id="rId49"/>
    <p:sldId id="305" r:id="rId50"/>
    <p:sldId id="307" r:id="rId51"/>
    <p:sldId id="299"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46"/>
    <p:restoredTop sz="88353"/>
  </p:normalViewPr>
  <p:slideViewPr>
    <p:cSldViewPr snapToGrid="0">
      <p:cViewPr varScale="1">
        <p:scale>
          <a:sx n="65" d="100"/>
          <a:sy n="65" d="100"/>
        </p:scale>
        <p:origin x="216" y="1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C46839-E946-7746-B016-D75CEFF0F657}" type="datetimeFigureOut">
              <a:rPr lang="en-US" smtClean="0"/>
              <a:t>1/12/23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B5F89-0871-EA43-B170-30F5E69733F3}" type="slidenum">
              <a:rPr lang="en-US" smtClean="0"/>
              <a:t>‹#›</a:t>
            </a:fld>
            <a:endParaRPr lang="en-US"/>
          </a:p>
        </p:txBody>
      </p:sp>
    </p:spTree>
    <p:extLst>
      <p:ext uri="{BB962C8B-B14F-4D97-AF65-F5344CB8AC3E}">
        <p14:creationId xmlns:p14="http://schemas.microsoft.com/office/powerpoint/2010/main" val="4087491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Accuracy"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en.wikipedia.org/wiki/Precision_and_recall#F-measure" TargetMode="External"/><Relationship Id="rId4" Type="http://schemas.openxmlformats.org/officeDocument/2006/relationships/hyperlink" Target="https://en.wikipedia.org/wiki/Sensitivity_and_specificity"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rthur_Samuel_(computer_scientist)#cite_note-history-92-3" TargetMode="External"/><Relationship Id="rId7" Type="http://schemas.openxmlformats.org/officeDocument/2006/relationships/hyperlink" Target="https://en.wikipedia.org/wiki/Arthur_Samuel_(computer_scientist)#cite_note-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Machine_learning" TargetMode="External"/><Relationship Id="rId5" Type="http://schemas.openxmlformats.org/officeDocument/2006/relationships/hyperlink" Target="https://en.wikipedia.org/wiki/Arthur_Samuel_(computer_scientist)#cite_note-mccarthy-ai90-1" TargetMode="External"/><Relationship Id="rId4" Type="http://schemas.openxmlformats.org/officeDocument/2006/relationships/hyperlink" Target="https://en.wikipedia.org/wiki/Artificial_intelligenc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oreilly.com/library/view/hands-on-machine-learning/9781491962282/ch01.html#ol_for_huge_datasets_diagra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time teaching course.  This is a brand new course.</a:t>
            </a:r>
          </a:p>
          <a:p>
            <a:r>
              <a:rPr lang="en-US" dirty="0"/>
              <a:t>Some things may not work.  I may go too fast or too slow.  Your feedback to me would be really helpful when you think things are going well or poorly.</a:t>
            </a:r>
          </a:p>
          <a:p>
            <a:r>
              <a:rPr lang="en-US" dirty="0"/>
              <a:t>I apologize in advance for things that don’t work 100% correctly.  So if you will cut me a little slack this semester, I will do the same to you.  I’m not looking</a:t>
            </a:r>
          </a:p>
          <a:p>
            <a:r>
              <a:rPr lang="en-US" dirty="0"/>
              <a:t>To jam anyone up with impossible material.  At the same time, the course can’t be a cakewalk either.  So I’m going to try to walk a fine line here between too hard and too easy, and you’ll let me know how it’s going.  Deal?</a:t>
            </a:r>
          </a:p>
          <a:p>
            <a:endParaRPr lang="en-US" dirty="0"/>
          </a:p>
        </p:txBody>
      </p:sp>
      <p:sp>
        <p:nvSpPr>
          <p:cNvPr id="4" name="Slide Number Placeholder 3"/>
          <p:cNvSpPr>
            <a:spLocks noGrp="1"/>
          </p:cNvSpPr>
          <p:nvPr>
            <p:ph type="sldNum" sz="quarter" idx="5"/>
          </p:nvPr>
        </p:nvSpPr>
        <p:spPr/>
        <p:txBody>
          <a:bodyPr/>
          <a:lstStyle/>
          <a:p>
            <a:fld id="{7F5B5F89-0871-EA43-B170-30F5E69733F3}" type="slidenum">
              <a:rPr lang="en-US" smtClean="0"/>
              <a:t>7</a:t>
            </a:fld>
            <a:endParaRPr lang="en-US"/>
          </a:p>
        </p:txBody>
      </p:sp>
    </p:spTree>
    <p:extLst>
      <p:ext uri="{BB962C8B-B14F-4D97-AF65-F5344CB8AC3E}">
        <p14:creationId xmlns:p14="http://schemas.microsoft.com/office/powerpoint/2010/main" val="4140975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Times New Roman" panose="02020603050405020304" pitchFamily="18" charset="0"/>
              </a:rPr>
              <a:t>One more way to categorize Machine Learning systems is by how they </a:t>
            </a:r>
            <a:r>
              <a:rPr lang="en-US" b="0" i="1" dirty="0">
                <a:solidFill>
                  <a:srgbClr val="333333"/>
                </a:solidFill>
                <a:effectLst/>
                <a:latin typeface="Times New Roman" panose="02020603050405020304" pitchFamily="18" charset="0"/>
              </a:rPr>
              <a:t>generalize</a:t>
            </a:r>
            <a:r>
              <a:rPr lang="en-US" b="0" i="0" dirty="0">
                <a:solidFill>
                  <a:srgbClr val="333333"/>
                </a:solidFill>
                <a:effectLst/>
                <a:latin typeface="Times New Roman" panose="02020603050405020304" pitchFamily="18" charset="0"/>
              </a:rPr>
              <a:t>. Most Machine Learning tasks are about making predictions. This means that given a number of training examples, the system needs to be able to generalize to examples it has never seen before. Having a good performance measure on the training data is good, but insufficient; the true goal is to perform well on new instances.</a:t>
            </a:r>
          </a:p>
          <a:p>
            <a:endParaRPr lang="en-US" b="0" i="0" dirty="0">
              <a:solidFill>
                <a:srgbClr val="333333"/>
              </a:solidFill>
              <a:effectLst/>
              <a:latin typeface="Times New Roman" panose="02020603050405020304" pitchFamily="18" charset="0"/>
            </a:endParaRPr>
          </a:p>
          <a:p>
            <a:r>
              <a:rPr lang="en-US" b="0" i="0" dirty="0">
                <a:solidFill>
                  <a:srgbClr val="333333"/>
                </a:solidFill>
                <a:effectLst/>
                <a:latin typeface="Times New Roman" panose="02020603050405020304" pitchFamily="18" charset="0"/>
              </a:rPr>
              <a:t>Dog vs cats example</a:t>
            </a:r>
            <a:endParaRPr lang="en-US" dirty="0"/>
          </a:p>
        </p:txBody>
      </p:sp>
      <p:sp>
        <p:nvSpPr>
          <p:cNvPr id="4" name="Slide Number Placeholder 3"/>
          <p:cNvSpPr>
            <a:spLocks noGrp="1"/>
          </p:cNvSpPr>
          <p:nvPr>
            <p:ph type="sldNum" sz="quarter" idx="5"/>
          </p:nvPr>
        </p:nvSpPr>
        <p:spPr/>
        <p:txBody>
          <a:bodyPr/>
          <a:lstStyle/>
          <a:p>
            <a:fld id="{7F5B5F89-0871-EA43-B170-30F5E69733F3}" type="slidenum">
              <a:rPr lang="en-US" smtClean="0"/>
              <a:t>41</a:t>
            </a:fld>
            <a:endParaRPr lang="en-US"/>
          </a:p>
        </p:txBody>
      </p:sp>
    </p:spTree>
    <p:extLst>
      <p:ext uri="{BB962C8B-B14F-4D97-AF65-F5344CB8AC3E}">
        <p14:creationId xmlns:p14="http://schemas.microsoft.com/office/powerpoint/2010/main" val="2513663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training data must be representative of the data you want to generalize to</a:t>
            </a:r>
          </a:p>
        </p:txBody>
      </p:sp>
      <p:sp>
        <p:nvSpPr>
          <p:cNvPr id="4" name="Slide Number Placeholder 3"/>
          <p:cNvSpPr>
            <a:spLocks noGrp="1"/>
          </p:cNvSpPr>
          <p:nvPr>
            <p:ph type="sldNum" sz="quarter" idx="5"/>
          </p:nvPr>
        </p:nvSpPr>
        <p:spPr/>
        <p:txBody>
          <a:bodyPr/>
          <a:lstStyle/>
          <a:p>
            <a:fld id="{7F5B5F89-0871-EA43-B170-30F5E69733F3}" type="slidenum">
              <a:rPr lang="en-US" smtClean="0"/>
              <a:t>44</a:t>
            </a:fld>
            <a:endParaRPr lang="en-US"/>
          </a:p>
        </p:txBody>
      </p:sp>
    </p:spTree>
    <p:extLst>
      <p:ext uri="{BB962C8B-B14F-4D97-AF65-F5344CB8AC3E}">
        <p14:creationId xmlns:p14="http://schemas.microsoft.com/office/powerpoint/2010/main" val="69934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training data must be representative of the data you want to generalize to</a:t>
            </a:r>
          </a:p>
        </p:txBody>
      </p:sp>
      <p:sp>
        <p:nvSpPr>
          <p:cNvPr id="4" name="Slide Number Placeholder 3"/>
          <p:cNvSpPr>
            <a:spLocks noGrp="1"/>
          </p:cNvSpPr>
          <p:nvPr>
            <p:ph type="sldNum" sz="quarter" idx="5"/>
          </p:nvPr>
        </p:nvSpPr>
        <p:spPr/>
        <p:txBody>
          <a:bodyPr/>
          <a:lstStyle/>
          <a:p>
            <a:fld id="{7F5B5F89-0871-EA43-B170-30F5E69733F3}" type="slidenum">
              <a:rPr lang="en-US" smtClean="0"/>
              <a:t>46</a:t>
            </a:fld>
            <a:endParaRPr lang="en-US"/>
          </a:p>
        </p:txBody>
      </p:sp>
    </p:spTree>
    <p:extLst>
      <p:ext uri="{BB962C8B-B14F-4D97-AF65-F5344CB8AC3E}">
        <p14:creationId xmlns:p14="http://schemas.microsoft.com/office/powerpoint/2010/main" val="226452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training data must be representative of the data you want to generalize to</a:t>
            </a:r>
          </a:p>
        </p:txBody>
      </p:sp>
      <p:sp>
        <p:nvSpPr>
          <p:cNvPr id="4" name="Slide Number Placeholder 3"/>
          <p:cNvSpPr>
            <a:spLocks noGrp="1"/>
          </p:cNvSpPr>
          <p:nvPr>
            <p:ph type="sldNum" sz="quarter" idx="5"/>
          </p:nvPr>
        </p:nvSpPr>
        <p:spPr/>
        <p:txBody>
          <a:bodyPr/>
          <a:lstStyle/>
          <a:p>
            <a:fld id="{7F5B5F89-0871-EA43-B170-30F5E69733F3}" type="slidenum">
              <a:rPr lang="en-US" smtClean="0"/>
              <a:t>50</a:t>
            </a:fld>
            <a:endParaRPr lang="en-US"/>
          </a:p>
        </p:txBody>
      </p:sp>
    </p:spTree>
    <p:extLst>
      <p:ext uri="{BB962C8B-B14F-4D97-AF65-F5344CB8AC3E}">
        <p14:creationId xmlns:p14="http://schemas.microsoft.com/office/powerpoint/2010/main" val="3188560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For example, if the most suitable classifier for the problem is sought, the training data set is used to train the different candidate classifiers, the validation data set is used to compare their performances and decide which one to take and, finally, the test data set is used to obtain the performance characteristics such as </a:t>
            </a:r>
            <a:r>
              <a:rPr lang="en-US" b="0" i="0" u="none" strike="noStrike" dirty="0">
                <a:solidFill>
                  <a:srgbClr val="0645AD"/>
                </a:solidFill>
                <a:effectLst/>
                <a:latin typeface="Arial" panose="020B0604020202020204" pitchFamily="34" charset="0"/>
                <a:hlinkClick r:id="rId3" tooltip="Accuracy"/>
              </a:rPr>
              <a:t>accuracy</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Sensitivity and specificity"/>
              </a:rPr>
              <a:t>sensitivity</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4" tooltip="Sensitivity and specificity"/>
              </a:rPr>
              <a:t>specificity</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Precision and recall"/>
              </a:rPr>
              <a:t>F-measure</a:t>
            </a:r>
            <a:r>
              <a:rPr lang="en-US" b="0" i="0" dirty="0">
                <a:solidFill>
                  <a:srgbClr val="202122"/>
                </a:solidFill>
                <a:effectLst/>
                <a:latin typeface="Arial" panose="020B0604020202020204" pitchFamily="34" charset="0"/>
              </a:rPr>
              <a:t>, and so on. The validation data set functions as a hybrid: it is training data used for testing, but neither as part of the low-level training nor as part of the final testing.</a:t>
            </a:r>
            <a:endParaRPr lang="en-US" dirty="0"/>
          </a:p>
        </p:txBody>
      </p:sp>
      <p:sp>
        <p:nvSpPr>
          <p:cNvPr id="4" name="Slide Number Placeholder 3"/>
          <p:cNvSpPr>
            <a:spLocks noGrp="1"/>
          </p:cNvSpPr>
          <p:nvPr>
            <p:ph type="sldNum" sz="quarter" idx="5"/>
          </p:nvPr>
        </p:nvSpPr>
        <p:spPr/>
        <p:txBody>
          <a:bodyPr/>
          <a:lstStyle/>
          <a:p>
            <a:fld id="{7F5B5F89-0871-EA43-B170-30F5E69733F3}" type="slidenum">
              <a:rPr lang="en-US" smtClean="0"/>
              <a:t>51</a:t>
            </a:fld>
            <a:endParaRPr lang="en-US"/>
          </a:p>
        </p:txBody>
      </p:sp>
    </p:spTree>
    <p:extLst>
      <p:ext uri="{BB962C8B-B14F-4D97-AF65-F5344CB8AC3E}">
        <p14:creationId xmlns:p14="http://schemas.microsoft.com/office/powerpoint/2010/main" val="1557957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Times New Roman" panose="02020603050405020304" pitchFamily="18" charset="0"/>
              </a:rPr>
              <a:t>In fact, it has been around for decades in some specialized applications, such as </a:t>
            </a:r>
            <a:r>
              <a:rPr lang="en-US" b="0" i="1" dirty="0">
                <a:solidFill>
                  <a:srgbClr val="333333"/>
                </a:solidFill>
                <a:effectLst/>
                <a:latin typeface="Times New Roman" panose="02020603050405020304" pitchFamily="18" charset="0"/>
              </a:rPr>
              <a:t>Optical Character Recognition</a:t>
            </a:r>
            <a:r>
              <a:rPr lang="en-US" b="0" i="0" dirty="0">
                <a:solidFill>
                  <a:srgbClr val="333333"/>
                </a:solidFill>
                <a:effectLst/>
                <a:latin typeface="Times New Roman" panose="02020603050405020304" pitchFamily="18" charset="0"/>
              </a:rPr>
              <a:t> (OCR). But the first ML application that really became mainstream, improving the lives of hundreds of millions of people, took over the world back in the 1990s: it was the </a:t>
            </a:r>
            <a:r>
              <a:rPr lang="en-US" b="0" i="1" dirty="0">
                <a:solidFill>
                  <a:srgbClr val="333333"/>
                </a:solidFill>
                <a:effectLst/>
                <a:latin typeface="Times New Roman" panose="02020603050405020304" pitchFamily="18" charset="0"/>
              </a:rPr>
              <a:t>spam filter</a:t>
            </a:r>
            <a:r>
              <a:rPr lang="en-US" b="0" i="0" dirty="0">
                <a:solidFill>
                  <a:srgbClr val="333333"/>
                </a:solidFill>
                <a:effectLst/>
                <a:latin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7F5B5F89-0871-EA43-B170-30F5E69733F3}" type="slidenum">
              <a:rPr lang="en-US" smtClean="0"/>
              <a:t>12</a:t>
            </a:fld>
            <a:endParaRPr lang="en-US"/>
          </a:p>
        </p:txBody>
      </p:sp>
    </p:spTree>
    <p:extLst>
      <p:ext uri="{BB962C8B-B14F-4D97-AF65-F5344CB8AC3E}">
        <p14:creationId xmlns:p14="http://schemas.microsoft.com/office/powerpoint/2010/main" val="1788149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Rhodes college in the snow</a:t>
            </a:r>
          </a:p>
        </p:txBody>
      </p:sp>
      <p:sp>
        <p:nvSpPr>
          <p:cNvPr id="4" name="Slide Number Placeholder 3"/>
          <p:cNvSpPr>
            <a:spLocks noGrp="1"/>
          </p:cNvSpPr>
          <p:nvPr>
            <p:ph type="sldNum" sz="quarter" idx="5"/>
          </p:nvPr>
        </p:nvSpPr>
        <p:spPr/>
        <p:txBody>
          <a:bodyPr/>
          <a:lstStyle/>
          <a:p>
            <a:fld id="{7F5B5F89-0871-EA43-B170-30F5E69733F3}" type="slidenum">
              <a:rPr lang="en-US" smtClean="0"/>
              <a:t>15</a:t>
            </a:fld>
            <a:endParaRPr lang="en-US"/>
          </a:p>
        </p:txBody>
      </p:sp>
    </p:spTree>
    <p:extLst>
      <p:ext uri="{BB962C8B-B14F-4D97-AF65-F5344CB8AC3E}">
        <p14:creationId xmlns:p14="http://schemas.microsoft.com/office/powerpoint/2010/main" val="1999837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Bass pro shop pyramid being attacked by aliens</a:t>
            </a:r>
          </a:p>
        </p:txBody>
      </p:sp>
      <p:sp>
        <p:nvSpPr>
          <p:cNvPr id="4" name="Slide Number Placeholder 3"/>
          <p:cNvSpPr>
            <a:spLocks noGrp="1"/>
          </p:cNvSpPr>
          <p:nvPr>
            <p:ph type="sldNum" sz="quarter" idx="5"/>
          </p:nvPr>
        </p:nvSpPr>
        <p:spPr/>
        <p:txBody>
          <a:bodyPr/>
          <a:lstStyle/>
          <a:p>
            <a:fld id="{7F5B5F89-0871-EA43-B170-30F5E69733F3}" type="slidenum">
              <a:rPr lang="en-US" smtClean="0"/>
              <a:t>16</a:t>
            </a:fld>
            <a:endParaRPr lang="en-US"/>
          </a:p>
        </p:txBody>
      </p:sp>
    </p:spTree>
    <p:extLst>
      <p:ext uri="{BB962C8B-B14F-4D97-AF65-F5344CB8AC3E}">
        <p14:creationId xmlns:p14="http://schemas.microsoft.com/office/powerpoint/2010/main" val="2704923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02122"/>
                </a:solidFill>
                <a:effectLst/>
                <a:latin typeface="Arial" panose="020B0604020202020204" pitchFamily="34" charset="0"/>
              </a:rPr>
              <a:t>Arthur Lee Samuel</a:t>
            </a:r>
            <a:r>
              <a:rPr lang="en-US" b="0" i="0" dirty="0">
                <a:solidFill>
                  <a:srgbClr val="202122"/>
                </a:solidFill>
                <a:effectLst/>
                <a:latin typeface="Arial" panose="020B0604020202020204" pitchFamily="34" charset="0"/>
              </a:rPr>
              <a:t> (December 5, 1901 – July 29, 1990)</a:t>
            </a:r>
            <a:r>
              <a:rPr lang="en-US" b="0" i="0" u="none" strike="noStrike" baseline="30000" dirty="0">
                <a:solidFill>
                  <a:srgbClr val="0645AD"/>
                </a:solidFill>
                <a:effectLst/>
                <a:latin typeface="Arial" panose="020B0604020202020204" pitchFamily="34" charset="0"/>
                <a:hlinkClick r:id="rId3"/>
              </a:rPr>
              <a:t>[3]</a:t>
            </a:r>
            <a:r>
              <a:rPr lang="en-US" b="0" i="0" dirty="0">
                <a:solidFill>
                  <a:srgbClr val="202122"/>
                </a:solidFill>
                <a:effectLst/>
                <a:latin typeface="Arial" panose="020B0604020202020204" pitchFamily="34" charset="0"/>
              </a:rPr>
              <a:t> was an American pioneer in the field of computer gaming and </a:t>
            </a:r>
            <a:r>
              <a:rPr lang="en-US" b="0" i="0" u="none" strike="noStrike" dirty="0">
                <a:solidFill>
                  <a:srgbClr val="0645AD"/>
                </a:solidFill>
                <a:effectLst/>
                <a:latin typeface="Arial" panose="020B0604020202020204" pitchFamily="34" charset="0"/>
                <a:hlinkClick r:id="rId4" tooltip="Artificial intelligence"/>
              </a:rPr>
              <a:t>artificial intelligence</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5"/>
              </a:rPr>
              <a:t>[1]</a:t>
            </a:r>
            <a:r>
              <a:rPr lang="en-US" b="0" i="0" dirty="0">
                <a:solidFill>
                  <a:srgbClr val="202122"/>
                </a:solidFill>
                <a:effectLst/>
                <a:latin typeface="Arial" panose="020B0604020202020204" pitchFamily="34" charset="0"/>
              </a:rPr>
              <a:t> He popularized the term "</a:t>
            </a:r>
            <a:r>
              <a:rPr lang="en-US" b="0" i="0" u="none" strike="noStrike" dirty="0">
                <a:solidFill>
                  <a:srgbClr val="0645AD"/>
                </a:solidFill>
                <a:effectLst/>
                <a:latin typeface="Arial" panose="020B0604020202020204" pitchFamily="34" charset="0"/>
                <a:hlinkClick r:id="rId6" tooltip="Machine learning"/>
              </a:rPr>
              <a:t>machine learning</a:t>
            </a:r>
            <a:r>
              <a:rPr lang="en-US" b="0" i="0" dirty="0">
                <a:solidFill>
                  <a:srgbClr val="202122"/>
                </a:solidFill>
                <a:effectLst/>
                <a:latin typeface="Arial" panose="020B0604020202020204" pitchFamily="34" charset="0"/>
              </a:rPr>
              <a:t>" in 1959.</a:t>
            </a:r>
            <a:r>
              <a:rPr lang="en-US" b="0" i="0" u="none" strike="noStrike" baseline="30000" dirty="0">
                <a:solidFill>
                  <a:srgbClr val="0645AD"/>
                </a:solidFill>
                <a:effectLst/>
                <a:latin typeface="Arial" panose="020B0604020202020204" pitchFamily="34" charset="0"/>
                <a:hlinkClick r:id="rId7"/>
              </a:rPr>
              <a:t>[4]</a:t>
            </a:r>
            <a:r>
              <a:rPr lang="en-US" b="0" i="0" dirty="0">
                <a:solidFill>
                  <a:srgbClr val="202122"/>
                </a:solidFill>
                <a:effectLst/>
                <a:latin typeface="Arial" panose="020B0604020202020204" pitchFamily="34" charset="0"/>
              </a:rPr>
              <a:t> The Samuel Checkers-playing Program was among the world's first successful self-learning programs, and as such a very early demonstration of the fundamental concept of artificial intelligence</a:t>
            </a:r>
          </a:p>
          <a:p>
            <a:endParaRPr lang="en-US" dirty="0"/>
          </a:p>
        </p:txBody>
      </p:sp>
      <p:sp>
        <p:nvSpPr>
          <p:cNvPr id="4" name="Slide Number Placeholder 3"/>
          <p:cNvSpPr>
            <a:spLocks noGrp="1"/>
          </p:cNvSpPr>
          <p:nvPr>
            <p:ph type="sldNum" sz="quarter" idx="5"/>
          </p:nvPr>
        </p:nvSpPr>
        <p:spPr/>
        <p:txBody>
          <a:bodyPr/>
          <a:lstStyle/>
          <a:p>
            <a:fld id="{7F5B5F89-0871-EA43-B170-30F5E69733F3}" type="slidenum">
              <a:rPr lang="en-US" smtClean="0"/>
              <a:t>21</a:t>
            </a:fld>
            <a:endParaRPr lang="en-US"/>
          </a:p>
        </p:txBody>
      </p:sp>
    </p:spTree>
    <p:extLst>
      <p:ext uri="{BB962C8B-B14F-4D97-AF65-F5344CB8AC3E}">
        <p14:creationId xmlns:p14="http://schemas.microsoft.com/office/powerpoint/2010/main" val="213597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vs regression</a:t>
            </a:r>
          </a:p>
        </p:txBody>
      </p:sp>
      <p:sp>
        <p:nvSpPr>
          <p:cNvPr id="4" name="Slide Number Placeholder 3"/>
          <p:cNvSpPr>
            <a:spLocks noGrp="1"/>
          </p:cNvSpPr>
          <p:nvPr>
            <p:ph type="sldNum" sz="quarter" idx="5"/>
          </p:nvPr>
        </p:nvSpPr>
        <p:spPr/>
        <p:txBody>
          <a:bodyPr/>
          <a:lstStyle/>
          <a:p>
            <a:fld id="{7F5B5F89-0871-EA43-B170-30F5E69733F3}" type="slidenum">
              <a:rPr lang="en-US" smtClean="0"/>
              <a:t>31</a:t>
            </a:fld>
            <a:endParaRPr lang="en-US"/>
          </a:p>
        </p:txBody>
      </p:sp>
    </p:spTree>
    <p:extLst>
      <p:ext uri="{BB962C8B-B14F-4D97-AF65-F5344CB8AC3E}">
        <p14:creationId xmlns:p14="http://schemas.microsoft.com/office/powerpoint/2010/main" val="405362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visualization </a:t>
            </a:r>
            <a:r>
              <a:rPr lang="en-US" dirty="0" err="1"/>
              <a:t>algs</a:t>
            </a:r>
            <a:r>
              <a:rPr lang="en-US" dirty="0"/>
              <a:t>, dimensionality reduction, anomaly detection</a:t>
            </a:r>
          </a:p>
        </p:txBody>
      </p:sp>
      <p:sp>
        <p:nvSpPr>
          <p:cNvPr id="4" name="Slide Number Placeholder 3"/>
          <p:cNvSpPr>
            <a:spLocks noGrp="1"/>
          </p:cNvSpPr>
          <p:nvPr>
            <p:ph type="sldNum" sz="quarter" idx="5"/>
          </p:nvPr>
        </p:nvSpPr>
        <p:spPr/>
        <p:txBody>
          <a:bodyPr/>
          <a:lstStyle/>
          <a:p>
            <a:fld id="{7F5B5F89-0871-EA43-B170-30F5E69733F3}" type="slidenum">
              <a:rPr lang="en-US" smtClean="0"/>
              <a:t>34</a:t>
            </a:fld>
            <a:endParaRPr lang="en-US"/>
          </a:p>
        </p:txBody>
      </p:sp>
    </p:spTree>
    <p:extLst>
      <p:ext uri="{BB962C8B-B14F-4D97-AF65-F5344CB8AC3E}">
        <p14:creationId xmlns:p14="http://schemas.microsoft.com/office/powerpoint/2010/main" val="162647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labeling</a:t>
            </a:r>
          </a:p>
        </p:txBody>
      </p:sp>
      <p:sp>
        <p:nvSpPr>
          <p:cNvPr id="4" name="Slide Number Placeholder 3"/>
          <p:cNvSpPr>
            <a:spLocks noGrp="1"/>
          </p:cNvSpPr>
          <p:nvPr>
            <p:ph type="sldNum" sz="quarter" idx="5"/>
          </p:nvPr>
        </p:nvSpPr>
        <p:spPr/>
        <p:txBody>
          <a:bodyPr/>
          <a:lstStyle/>
          <a:p>
            <a:fld id="{7F5B5F89-0871-EA43-B170-30F5E69733F3}" type="slidenum">
              <a:rPr lang="en-US" smtClean="0"/>
              <a:t>36</a:t>
            </a:fld>
            <a:endParaRPr lang="en-US"/>
          </a:p>
        </p:txBody>
      </p:sp>
    </p:spTree>
    <p:extLst>
      <p:ext uri="{BB962C8B-B14F-4D97-AF65-F5344CB8AC3E}">
        <p14:creationId xmlns:p14="http://schemas.microsoft.com/office/powerpoint/2010/main" val="544123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Times New Roman" panose="02020603050405020304" pitchFamily="18" charset="0"/>
              </a:rPr>
              <a:t>Online learning algorithms can also be used to train systems on huge datasets that cannot fit in one machine’s main memory (this is called </a:t>
            </a:r>
            <a:r>
              <a:rPr lang="en-US" b="0" i="1" dirty="0">
                <a:solidFill>
                  <a:srgbClr val="333333"/>
                </a:solidFill>
                <a:effectLst/>
                <a:latin typeface="Times New Roman" panose="02020603050405020304" pitchFamily="18" charset="0"/>
              </a:rPr>
              <a:t>out-of-core</a:t>
            </a:r>
            <a:r>
              <a:rPr lang="en-US" b="0" i="0" dirty="0">
                <a:solidFill>
                  <a:srgbClr val="333333"/>
                </a:solidFill>
                <a:effectLst/>
                <a:latin typeface="Times New Roman" panose="02020603050405020304" pitchFamily="18" charset="0"/>
              </a:rPr>
              <a:t> learning). The algorithm loads part of the data, runs a training step on that data, and repeats the process until it has run on all of the data (see </a:t>
            </a:r>
            <a:r>
              <a:rPr lang="en-US" b="0" i="0" u="none" strike="noStrike" dirty="0">
                <a:solidFill>
                  <a:srgbClr val="070C0F"/>
                </a:solidFill>
                <a:effectLst/>
                <a:latin typeface="Times New Roman" panose="02020603050405020304" pitchFamily="18" charset="0"/>
                <a:hlinkClick r:id="rId3"/>
              </a:rPr>
              <a:t>Figure 1-14</a:t>
            </a:r>
            <a:r>
              <a:rPr lang="en-US" b="0" i="0" dirty="0">
                <a:solidFill>
                  <a:srgbClr val="333333"/>
                </a:solidFill>
                <a:effectLst/>
                <a:latin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7F5B5F89-0871-EA43-B170-30F5E69733F3}" type="slidenum">
              <a:rPr lang="en-US" smtClean="0"/>
              <a:t>39</a:t>
            </a:fld>
            <a:endParaRPr lang="en-US"/>
          </a:p>
        </p:txBody>
      </p:sp>
    </p:spTree>
    <p:extLst>
      <p:ext uri="{BB962C8B-B14F-4D97-AF65-F5344CB8AC3E}">
        <p14:creationId xmlns:p14="http://schemas.microsoft.com/office/powerpoint/2010/main" val="3741676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C48FCB-BEB2-8D40-83D0-960B2D60EAD3}"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162590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48FCB-BEB2-8D40-83D0-960B2D60EAD3}"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233123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48FCB-BEB2-8D40-83D0-960B2D60EAD3}"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100648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48FCB-BEB2-8D40-83D0-960B2D60EAD3}"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3436254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48FCB-BEB2-8D40-83D0-960B2D60EAD3}" type="datetimeFigureOut">
              <a:rPr lang="en-US" smtClean="0"/>
              <a:t>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153609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C48FCB-BEB2-8D40-83D0-960B2D60EAD3}"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331966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C48FCB-BEB2-8D40-83D0-960B2D60EAD3}" type="datetimeFigureOut">
              <a:rPr lang="en-US" smtClean="0"/>
              <a:t>1/12/23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2470431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48FCB-BEB2-8D40-83D0-960B2D60EAD3}" type="datetimeFigureOut">
              <a:rPr lang="en-US" smtClean="0"/>
              <a:t>1/12/23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204860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48FCB-BEB2-8D40-83D0-960B2D60EAD3}" type="datetimeFigureOut">
              <a:rPr lang="en-US" smtClean="0"/>
              <a:t>1/12/23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483943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48FCB-BEB2-8D40-83D0-960B2D60EAD3}"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82563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C48FCB-BEB2-8D40-83D0-960B2D60EAD3}" type="datetimeFigureOut">
              <a:rPr lang="en-US" smtClean="0"/>
              <a:t>1/12/23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7F7CBB-0894-DE4A-8DB4-6998017CE285}" type="slidenum">
              <a:rPr lang="en-US" smtClean="0"/>
              <a:t>‹#›</a:t>
            </a:fld>
            <a:endParaRPr lang="en-US"/>
          </a:p>
        </p:txBody>
      </p:sp>
    </p:spTree>
    <p:extLst>
      <p:ext uri="{BB962C8B-B14F-4D97-AF65-F5344CB8AC3E}">
        <p14:creationId xmlns:p14="http://schemas.microsoft.com/office/powerpoint/2010/main" val="1122751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C48FCB-BEB2-8D40-83D0-960B2D60EAD3}" type="datetimeFigureOut">
              <a:rPr lang="en-US" smtClean="0"/>
              <a:t>1/12/23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7F7CBB-0894-DE4A-8DB4-6998017CE285}" type="slidenum">
              <a:rPr lang="en-US" smtClean="0"/>
              <a:t>‹#›</a:t>
            </a:fld>
            <a:endParaRPr lang="en-US"/>
          </a:p>
        </p:txBody>
      </p:sp>
    </p:spTree>
    <p:extLst>
      <p:ext uri="{BB962C8B-B14F-4D97-AF65-F5344CB8AC3E}">
        <p14:creationId xmlns:p14="http://schemas.microsoft.com/office/powerpoint/2010/main" val="477284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reator.nightcafe.studio/" TargetMode="External"/><Relationship Id="rId2" Type="http://schemas.openxmlformats.org/officeDocument/2006/relationships/hyperlink" Target="https://deepai.org/machine-learning-model/text2im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thispersondoesnotexist.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youtube.com/watch?v=8tq1C8spV_g&amp;t=1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en.wikipedia.org/wiki/The_Literary_Digest"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C643-3BAF-B886-A880-8AA70AA76254}"/>
              </a:ext>
            </a:extLst>
          </p:cNvPr>
          <p:cNvSpPr>
            <a:spLocks noGrp="1"/>
          </p:cNvSpPr>
          <p:nvPr>
            <p:ph type="ctrTitle"/>
          </p:nvPr>
        </p:nvSpPr>
        <p:spPr/>
        <p:txBody>
          <a:bodyPr/>
          <a:lstStyle/>
          <a:p>
            <a:r>
              <a:rPr lang="en-US" dirty="0"/>
              <a:t>Machine Learning</a:t>
            </a:r>
          </a:p>
        </p:txBody>
      </p:sp>
      <p:sp>
        <p:nvSpPr>
          <p:cNvPr id="3" name="Subtitle 2">
            <a:extLst>
              <a:ext uri="{FF2B5EF4-FFF2-40B4-BE49-F238E27FC236}">
                <a16:creationId xmlns:a16="http://schemas.microsoft.com/office/drawing/2014/main" id="{665D43AA-8DFA-6FD5-C2BF-54714AA4378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0495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B623-E238-2021-B8A2-A3D0208C9A37}"/>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77DA2422-D7BB-9D74-1949-17CD12EC13BC}"/>
              </a:ext>
            </a:extLst>
          </p:cNvPr>
          <p:cNvSpPr>
            <a:spLocks noGrp="1"/>
          </p:cNvSpPr>
          <p:nvPr>
            <p:ph idx="1"/>
          </p:nvPr>
        </p:nvSpPr>
        <p:spPr/>
        <p:txBody>
          <a:bodyPr/>
          <a:lstStyle/>
          <a:p>
            <a:endParaRPr lang="en-US"/>
          </a:p>
        </p:txBody>
      </p:sp>
      <p:pic>
        <p:nvPicPr>
          <p:cNvPr id="2050" name="Picture 2" descr="What I Learned About Coronavirus From Watching Zombie Movies">
            <a:extLst>
              <a:ext uri="{FF2B5EF4-FFF2-40B4-BE49-F238E27FC236}">
                <a16:creationId xmlns:a16="http://schemas.microsoft.com/office/drawing/2014/main" id="{CE0FD38D-A593-FC35-B55E-374B31362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36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2747-7925-AD26-DB5B-D39B11A63A31}"/>
              </a:ext>
            </a:extLst>
          </p:cNvPr>
          <p:cNvSpPr>
            <a:spLocks noGrp="1"/>
          </p:cNvSpPr>
          <p:nvPr>
            <p:ph type="title"/>
          </p:nvPr>
        </p:nvSpPr>
        <p:spPr/>
        <p:txBody>
          <a:bodyPr/>
          <a:lstStyle/>
          <a:p>
            <a:r>
              <a:rPr lang="en-US" dirty="0"/>
              <a:t>Activity</a:t>
            </a:r>
          </a:p>
        </p:txBody>
      </p:sp>
      <p:sp>
        <p:nvSpPr>
          <p:cNvPr id="3" name="Content Placeholder 2">
            <a:extLst>
              <a:ext uri="{FF2B5EF4-FFF2-40B4-BE49-F238E27FC236}">
                <a16:creationId xmlns:a16="http://schemas.microsoft.com/office/drawing/2014/main" id="{E7CA7666-6C1D-62FD-DE4D-C62C4F71AE84}"/>
              </a:ext>
            </a:extLst>
          </p:cNvPr>
          <p:cNvSpPr>
            <a:spLocks noGrp="1"/>
          </p:cNvSpPr>
          <p:nvPr>
            <p:ph idx="1"/>
          </p:nvPr>
        </p:nvSpPr>
        <p:spPr/>
        <p:txBody>
          <a:bodyPr/>
          <a:lstStyle/>
          <a:p>
            <a:r>
              <a:rPr lang="en-US" dirty="0"/>
              <a:t>Imagine you and your group </a:t>
            </a:r>
          </a:p>
        </p:txBody>
      </p:sp>
    </p:spTree>
    <p:extLst>
      <p:ext uri="{BB962C8B-B14F-4D97-AF65-F5344CB8AC3E}">
        <p14:creationId xmlns:p14="http://schemas.microsoft.com/office/powerpoint/2010/main" val="433240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AD870-10A2-B8D6-1A92-2F74EC7E9C8A}"/>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AD32DD11-1507-F376-4AF0-D698960609ED}"/>
              </a:ext>
            </a:extLst>
          </p:cNvPr>
          <p:cNvSpPr>
            <a:spLocks noGrp="1"/>
          </p:cNvSpPr>
          <p:nvPr>
            <p:ph idx="1"/>
          </p:nvPr>
        </p:nvSpPr>
        <p:spPr/>
        <p:txBody>
          <a:bodyPr/>
          <a:lstStyle/>
          <a:p>
            <a:r>
              <a:rPr lang="en-US" dirty="0"/>
              <a:t>What comes to mind when you hear the term?</a:t>
            </a:r>
          </a:p>
        </p:txBody>
      </p:sp>
    </p:spTree>
    <p:extLst>
      <p:ext uri="{BB962C8B-B14F-4D97-AF65-F5344CB8AC3E}">
        <p14:creationId xmlns:p14="http://schemas.microsoft.com/office/powerpoint/2010/main" val="80464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01F17-C8AA-675F-5747-F921F0E37F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43B699-5240-685E-2B24-E0AE7B0C2CB1}"/>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CF3B7DAE-9D91-0B7C-9EAD-5F7CCEF5D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3388"/>
            <a:ext cx="9144000" cy="599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217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2099-8ABC-75BB-AF5F-CBD7D5DB9C33}"/>
              </a:ext>
            </a:extLst>
          </p:cNvPr>
          <p:cNvSpPr>
            <a:spLocks noGrp="1"/>
          </p:cNvSpPr>
          <p:nvPr>
            <p:ph type="title"/>
          </p:nvPr>
        </p:nvSpPr>
        <p:spPr/>
        <p:txBody>
          <a:bodyPr/>
          <a:lstStyle/>
          <a:p>
            <a:r>
              <a:rPr lang="en-US" dirty="0"/>
              <a:t>AI in art</a:t>
            </a:r>
          </a:p>
        </p:txBody>
      </p:sp>
      <p:pic>
        <p:nvPicPr>
          <p:cNvPr id="4" name="Picture 3">
            <a:extLst>
              <a:ext uri="{FF2B5EF4-FFF2-40B4-BE49-F238E27FC236}">
                <a16:creationId xmlns:a16="http://schemas.microsoft.com/office/drawing/2014/main" id="{97242525-6E9D-B695-7101-75BF5E3D18B0}"/>
              </a:ext>
            </a:extLst>
          </p:cNvPr>
          <p:cNvPicPr>
            <a:picLocks noChangeAspect="1"/>
          </p:cNvPicPr>
          <p:nvPr/>
        </p:nvPicPr>
        <p:blipFill>
          <a:blip r:embed="rId2"/>
          <a:stretch>
            <a:fillRect/>
          </a:stretch>
        </p:blipFill>
        <p:spPr>
          <a:xfrm>
            <a:off x="0" y="1988401"/>
            <a:ext cx="9108673" cy="3031840"/>
          </a:xfrm>
          <a:prstGeom prst="rect">
            <a:avLst/>
          </a:prstGeom>
        </p:spPr>
      </p:pic>
    </p:spTree>
    <p:extLst>
      <p:ext uri="{BB962C8B-B14F-4D97-AF65-F5344CB8AC3E}">
        <p14:creationId xmlns:p14="http://schemas.microsoft.com/office/powerpoint/2010/main" val="1339588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2099-8ABC-75BB-AF5F-CBD7D5DB9C33}"/>
              </a:ext>
            </a:extLst>
          </p:cNvPr>
          <p:cNvSpPr>
            <a:spLocks noGrp="1"/>
          </p:cNvSpPr>
          <p:nvPr>
            <p:ph type="title"/>
          </p:nvPr>
        </p:nvSpPr>
        <p:spPr>
          <a:xfrm>
            <a:off x="0" y="365126"/>
            <a:ext cx="8515350" cy="1325563"/>
          </a:xfrm>
        </p:spPr>
        <p:txBody>
          <a:bodyPr/>
          <a:lstStyle/>
          <a:p>
            <a:r>
              <a:rPr lang="en-US" dirty="0"/>
              <a:t>AI in art</a:t>
            </a:r>
          </a:p>
        </p:txBody>
      </p:sp>
      <p:sp>
        <p:nvSpPr>
          <p:cNvPr id="3" name="Content Placeholder 2">
            <a:extLst>
              <a:ext uri="{FF2B5EF4-FFF2-40B4-BE49-F238E27FC236}">
                <a16:creationId xmlns:a16="http://schemas.microsoft.com/office/drawing/2014/main" id="{98C845BF-51B3-C3FF-F974-124B62DEAA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8515BFF-7E9B-21D5-945D-956ADE2FB9DD}"/>
              </a:ext>
            </a:extLst>
          </p:cNvPr>
          <p:cNvPicPr>
            <a:picLocks noChangeAspect="1"/>
          </p:cNvPicPr>
          <p:nvPr/>
        </p:nvPicPr>
        <p:blipFill>
          <a:blip r:embed="rId3"/>
          <a:stretch>
            <a:fillRect/>
          </a:stretch>
        </p:blipFill>
        <p:spPr>
          <a:xfrm>
            <a:off x="2511647" y="177800"/>
            <a:ext cx="6502400" cy="6502400"/>
          </a:xfrm>
          <a:prstGeom prst="rect">
            <a:avLst/>
          </a:prstGeom>
        </p:spPr>
      </p:pic>
    </p:spTree>
    <p:extLst>
      <p:ext uri="{BB962C8B-B14F-4D97-AF65-F5344CB8AC3E}">
        <p14:creationId xmlns:p14="http://schemas.microsoft.com/office/powerpoint/2010/main" val="4245082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C845BF-51B3-C3FF-F974-124B62DEAA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8F9471-0605-F48A-CCD8-7CC02A2FBD00}"/>
              </a:ext>
            </a:extLst>
          </p:cNvPr>
          <p:cNvPicPr>
            <a:picLocks noChangeAspect="1"/>
          </p:cNvPicPr>
          <p:nvPr/>
        </p:nvPicPr>
        <p:blipFill>
          <a:blip r:embed="rId3"/>
          <a:stretch>
            <a:fillRect/>
          </a:stretch>
        </p:blipFill>
        <p:spPr>
          <a:xfrm>
            <a:off x="1320800" y="177800"/>
            <a:ext cx="6502400" cy="6502400"/>
          </a:xfrm>
          <a:prstGeom prst="rect">
            <a:avLst/>
          </a:prstGeom>
        </p:spPr>
      </p:pic>
      <p:sp>
        <p:nvSpPr>
          <p:cNvPr id="6" name="Title 5">
            <a:extLst>
              <a:ext uri="{FF2B5EF4-FFF2-40B4-BE49-F238E27FC236}">
                <a16:creationId xmlns:a16="http://schemas.microsoft.com/office/drawing/2014/main" id="{14BA235E-28C7-B1C5-23B2-875042F2C6C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23605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B8AF-822F-F6D9-8062-9C4BF50381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F14A78-3F99-EB25-0E3B-0AEA406BA5AE}"/>
              </a:ext>
            </a:extLst>
          </p:cNvPr>
          <p:cNvSpPr>
            <a:spLocks noGrp="1"/>
          </p:cNvSpPr>
          <p:nvPr>
            <p:ph idx="1"/>
          </p:nvPr>
        </p:nvSpPr>
        <p:spPr/>
        <p:txBody>
          <a:bodyPr/>
          <a:lstStyle/>
          <a:p>
            <a:r>
              <a:rPr lang="en-US" dirty="0">
                <a:hlinkClick r:id="rId2"/>
              </a:rPr>
              <a:t>https://deepai.org/machine-learning-model/text2img</a:t>
            </a:r>
            <a:endParaRPr lang="en-US" dirty="0"/>
          </a:p>
          <a:p>
            <a:r>
              <a:rPr lang="en-US" dirty="0">
                <a:hlinkClick r:id="rId3"/>
              </a:rPr>
              <a:t>https://creator.nightcafe.studio/</a:t>
            </a:r>
            <a:endParaRPr lang="en-US" dirty="0"/>
          </a:p>
          <a:p>
            <a:endParaRPr lang="en-US" dirty="0"/>
          </a:p>
        </p:txBody>
      </p:sp>
    </p:spTree>
    <p:extLst>
      <p:ext uri="{BB962C8B-B14F-4D97-AF65-F5344CB8AC3E}">
        <p14:creationId xmlns:p14="http://schemas.microsoft.com/office/powerpoint/2010/main" val="330555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1E990-2CB8-1EA9-F2AE-E902928FDF78}"/>
              </a:ext>
            </a:extLst>
          </p:cNvPr>
          <p:cNvSpPr>
            <a:spLocks noGrp="1"/>
          </p:cNvSpPr>
          <p:nvPr>
            <p:ph type="title"/>
          </p:nvPr>
        </p:nvSpPr>
        <p:spPr/>
        <p:txBody>
          <a:bodyPr/>
          <a:lstStyle/>
          <a:p>
            <a:r>
              <a:rPr lang="en-US" dirty="0"/>
              <a:t>Machine learning in writing</a:t>
            </a:r>
          </a:p>
        </p:txBody>
      </p:sp>
      <p:sp>
        <p:nvSpPr>
          <p:cNvPr id="3" name="Content Placeholder 2">
            <a:extLst>
              <a:ext uri="{FF2B5EF4-FFF2-40B4-BE49-F238E27FC236}">
                <a16:creationId xmlns:a16="http://schemas.microsoft.com/office/drawing/2014/main" id="{3F93C353-3CA8-04D6-2EE5-98872D6AF6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13299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33B9-5B0B-3E96-F1BB-B7A26A85F08B}"/>
              </a:ext>
            </a:extLst>
          </p:cNvPr>
          <p:cNvSpPr>
            <a:spLocks noGrp="1"/>
          </p:cNvSpPr>
          <p:nvPr>
            <p:ph type="title"/>
          </p:nvPr>
        </p:nvSpPr>
        <p:spPr/>
        <p:txBody>
          <a:bodyPr/>
          <a:lstStyle/>
          <a:p>
            <a:r>
              <a:rPr lang="en-US" dirty="0"/>
              <a:t>Machine learning in face generation</a:t>
            </a:r>
          </a:p>
        </p:txBody>
      </p:sp>
      <p:sp>
        <p:nvSpPr>
          <p:cNvPr id="3" name="Content Placeholder 2">
            <a:extLst>
              <a:ext uri="{FF2B5EF4-FFF2-40B4-BE49-F238E27FC236}">
                <a16:creationId xmlns:a16="http://schemas.microsoft.com/office/drawing/2014/main" id="{1AEFA515-F4CC-3D20-7A3D-74A57D6FC860}"/>
              </a:ext>
            </a:extLst>
          </p:cNvPr>
          <p:cNvSpPr>
            <a:spLocks noGrp="1"/>
          </p:cNvSpPr>
          <p:nvPr>
            <p:ph idx="1"/>
          </p:nvPr>
        </p:nvSpPr>
        <p:spPr/>
        <p:txBody>
          <a:bodyPr/>
          <a:lstStyle/>
          <a:p>
            <a:r>
              <a:rPr lang="en-US" dirty="0">
                <a:hlinkClick r:id="rId2"/>
              </a:rPr>
              <a:t>https://thispersondoesnotexist.com/</a:t>
            </a:r>
            <a:endParaRPr lang="en-US" dirty="0"/>
          </a:p>
          <a:p>
            <a:endParaRPr lang="en-US" dirty="0"/>
          </a:p>
        </p:txBody>
      </p:sp>
    </p:spTree>
    <p:extLst>
      <p:ext uri="{BB962C8B-B14F-4D97-AF65-F5344CB8AC3E}">
        <p14:creationId xmlns:p14="http://schemas.microsoft.com/office/powerpoint/2010/main" val="193178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E395-081B-163D-C92F-75C62147CA35}"/>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E2D6C77D-4E3D-F2B5-FC00-851B1BFE8C5F}"/>
              </a:ext>
            </a:extLst>
          </p:cNvPr>
          <p:cNvSpPr>
            <a:spLocks noGrp="1"/>
          </p:cNvSpPr>
          <p:nvPr>
            <p:ph idx="1"/>
          </p:nvPr>
        </p:nvSpPr>
        <p:spPr/>
        <p:txBody>
          <a:bodyPr/>
          <a:lstStyle/>
          <a:p>
            <a:r>
              <a:rPr lang="en-US" dirty="0"/>
              <a:t>Creating computer programs that can “learn,” that is, they improve their performance by leveraging </a:t>
            </a:r>
            <a:r>
              <a:rPr lang="en-US" b="1" dirty="0"/>
              <a:t>data</a:t>
            </a:r>
            <a:r>
              <a:rPr lang="en-US" dirty="0"/>
              <a:t> to perform one or more </a:t>
            </a:r>
            <a:r>
              <a:rPr lang="en-US" b="1" dirty="0"/>
              <a:t>tasks</a:t>
            </a:r>
            <a:r>
              <a:rPr lang="en-US" dirty="0"/>
              <a:t>.</a:t>
            </a:r>
          </a:p>
          <a:p>
            <a:endParaRPr lang="en-US" dirty="0"/>
          </a:p>
          <a:p>
            <a:r>
              <a:rPr lang="en-US" dirty="0"/>
              <a:t>This is in contrast to “regular programs” or programs that don’t learn: they must be programmed to do their tasks.</a:t>
            </a:r>
          </a:p>
        </p:txBody>
      </p:sp>
    </p:spTree>
    <p:extLst>
      <p:ext uri="{BB962C8B-B14F-4D97-AF65-F5344CB8AC3E}">
        <p14:creationId xmlns:p14="http://schemas.microsoft.com/office/powerpoint/2010/main" val="301355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AFDE9-BC3C-D6D1-35F8-FA63FBBB46E2}"/>
              </a:ext>
            </a:extLst>
          </p:cNvPr>
          <p:cNvSpPr>
            <a:spLocks noGrp="1"/>
          </p:cNvSpPr>
          <p:nvPr>
            <p:ph type="title"/>
          </p:nvPr>
        </p:nvSpPr>
        <p:spPr/>
        <p:txBody>
          <a:bodyPr/>
          <a:lstStyle/>
          <a:p>
            <a:r>
              <a:rPr lang="en-US" dirty="0"/>
              <a:t>Machine learning in game playing</a:t>
            </a:r>
          </a:p>
        </p:txBody>
      </p:sp>
      <p:sp>
        <p:nvSpPr>
          <p:cNvPr id="3" name="Content Placeholder 2">
            <a:extLst>
              <a:ext uri="{FF2B5EF4-FFF2-40B4-BE49-F238E27FC236}">
                <a16:creationId xmlns:a16="http://schemas.microsoft.com/office/drawing/2014/main" id="{CB48E6B8-3DF4-14AA-497B-3A55FE3228F6}"/>
              </a:ext>
            </a:extLst>
          </p:cNvPr>
          <p:cNvSpPr>
            <a:spLocks noGrp="1"/>
          </p:cNvSpPr>
          <p:nvPr>
            <p:ph idx="1"/>
          </p:nvPr>
        </p:nvSpPr>
        <p:spPr/>
        <p:txBody>
          <a:bodyPr/>
          <a:lstStyle/>
          <a:p>
            <a:r>
              <a:rPr lang="en-US" b="0" dirty="0">
                <a:effectLst/>
                <a:hlinkClick r:id="rId2"/>
              </a:rPr>
              <a:t>https://www.youtube.com/watch?v=8tq1C8spV_g&amp;t=1s</a:t>
            </a:r>
            <a:endParaRPr lang="en-US" b="0" dirty="0">
              <a:effectLst/>
            </a:endParaRPr>
          </a:p>
          <a:p>
            <a:endParaRPr lang="en-US" b="0" dirty="0">
              <a:effectLst/>
            </a:endParaRPr>
          </a:p>
          <a:p>
            <a:endParaRPr lang="en-US" dirty="0"/>
          </a:p>
        </p:txBody>
      </p:sp>
    </p:spTree>
    <p:extLst>
      <p:ext uri="{BB962C8B-B14F-4D97-AF65-F5344CB8AC3E}">
        <p14:creationId xmlns:p14="http://schemas.microsoft.com/office/powerpoint/2010/main" val="1915961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CC261-1153-E5CD-B2E1-390E16696DD6}"/>
              </a:ext>
            </a:extLst>
          </p:cNvPr>
          <p:cNvSpPr>
            <a:spLocks noGrp="1"/>
          </p:cNvSpPr>
          <p:nvPr>
            <p:ph idx="1"/>
          </p:nvPr>
        </p:nvSpPr>
        <p:spPr>
          <a:xfrm>
            <a:off x="628650" y="318977"/>
            <a:ext cx="7886700" cy="5857986"/>
          </a:xfrm>
        </p:spPr>
        <p:txBody>
          <a:bodyPr>
            <a:normAutofit lnSpcReduction="10000"/>
          </a:bodyPr>
          <a:lstStyle/>
          <a:p>
            <a:r>
              <a:rPr lang="en-US" b="0" i="0" dirty="0">
                <a:solidFill>
                  <a:srgbClr val="333333"/>
                </a:solidFill>
                <a:effectLst/>
              </a:rPr>
              <a:t>Machine Learning is the science (and art) of programming computers so they can </a:t>
            </a:r>
            <a:r>
              <a:rPr lang="en-US" b="0" i="1" dirty="0">
                <a:solidFill>
                  <a:srgbClr val="333333"/>
                </a:solidFill>
                <a:effectLst/>
              </a:rPr>
              <a:t>learn from data</a:t>
            </a:r>
            <a:r>
              <a:rPr lang="en-US" b="0" i="0" dirty="0">
                <a:solidFill>
                  <a:srgbClr val="333333"/>
                </a:solidFill>
                <a:effectLst/>
              </a:rPr>
              <a:t>.</a:t>
            </a:r>
          </a:p>
          <a:p>
            <a:pPr algn="l" fontAlgn="base"/>
            <a:r>
              <a:rPr lang="en-US" b="0" i="0" dirty="0">
                <a:solidFill>
                  <a:srgbClr val="333333"/>
                </a:solidFill>
                <a:effectLst/>
              </a:rPr>
              <a:t>Here is a slightly more general definition:</a:t>
            </a:r>
          </a:p>
          <a:p>
            <a:pPr algn="l" fontAlgn="base"/>
            <a:r>
              <a:rPr lang="en-US" i="1" dirty="0">
                <a:effectLst/>
              </a:rPr>
              <a:t>[Machine Learning is the] field of study that gives computers the ability to learn without being explicitly programmed.</a:t>
            </a:r>
          </a:p>
          <a:p>
            <a:pPr algn="r" fontAlgn="base"/>
            <a:r>
              <a:rPr lang="en-US" i="0" dirty="0">
                <a:effectLst/>
              </a:rPr>
              <a:t>Arthur Samuel, </a:t>
            </a:r>
            <a:r>
              <a:rPr lang="en-US" i="1" dirty="0">
                <a:effectLst/>
              </a:rPr>
              <a:t>1959</a:t>
            </a:r>
            <a:endParaRPr lang="en-US" i="0" dirty="0">
              <a:effectLst/>
            </a:endParaRPr>
          </a:p>
          <a:p>
            <a:pPr algn="l" fontAlgn="base"/>
            <a:r>
              <a:rPr lang="en-US" b="0" i="0" dirty="0">
                <a:solidFill>
                  <a:srgbClr val="333333"/>
                </a:solidFill>
                <a:effectLst/>
              </a:rPr>
              <a:t>And a more engineering-oriented one:</a:t>
            </a:r>
          </a:p>
          <a:p>
            <a:pPr algn="l" fontAlgn="base"/>
            <a:r>
              <a:rPr lang="en-US" i="1" dirty="0">
                <a:effectLst/>
              </a:rPr>
              <a:t>A computer program is said to learn from experience E with respect to some task T and some performance measure P, if its performance on T, as measured by P, improves with experience E.</a:t>
            </a:r>
          </a:p>
          <a:p>
            <a:pPr algn="r" fontAlgn="base"/>
            <a:r>
              <a:rPr lang="en-US" i="0" dirty="0">
                <a:effectLst/>
              </a:rPr>
              <a:t>Tom Mitchell, </a:t>
            </a:r>
            <a:r>
              <a:rPr lang="en-US" i="1" dirty="0">
                <a:effectLst/>
              </a:rPr>
              <a:t>1997</a:t>
            </a:r>
            <a:endParaRPr lang="en-US" i="0" dirty="0">
              <a:effectLst/>
            </a:endParaRPr>
          </a:p>
          <a:p>
            <a:endParaRPr lang="en-US" dirty="0"/>
          </a:p>
        </p:txBody>
      </p:sp>
    </p:spTree>
    <p:extLst>
      <p:ext uri="{BB962C8B-B14F-4D97-AF65-F5344CB8AC3E}">
        <p14:creationId xmlns:p14="http://schemas.microsoft.com/office/powerpoint/2010/main" val="26119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4D8C-B1B3-A25F-7725-51524035DA53}"/>
              </a:ext>
            </a:extLst>
          </p:cNvPr>
          <p:cNvSpPr>
            <a:spLocks noGrp="1"/>
          </p:cNvSpPr>
          <p:nvPr>
            <p:ph type="title"/>
          </p:nvPr>
        </p:nvSpPr>
        <p:spPr/>
        <p:txBody>
          <a:bodyPr/>
          <a:lstStyle/>
          <a:p>
            <a:r>
              <a:rPr lang="en-US" dirty="0"/>
              <a:t>Spam Filtering</a:t>
            </a:r>
          </a:p>
        </p:txBody>
      </p:sp>
      <p:pic>
        <p:nvPicPr>
          <p:cNvPr id="3074" name="Picture 2" descr="mlst 0101">
            <a:extLst>
              <a:ext uri="{FF2B5EF4-FFF2-40B4-BE49-F238E27FC236}">
                <a16:creationId xmlns:a16="http://schemas.microsoft.com/office/drawing/2014/main" id="{9D965A57-EC14-A65B-AEE9-9F6E8D1AE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3" y="1328552"/>
            <a:ext cx="9144000" cy="5264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8631F51-CB95-08C6-2BD5-40625C8B7BD0}"/>
              </a:ext>
            </a:extLst>
          </p:cNvPr>
          <p:cNvSpPr txBox="1"/>
          <p:nvPr/>
        </p:nvSpPr>
        <p:spPr>
          <a:xfrm>
            <a:off x="191386" y="2094614"/>
            <a:ext cx="2052084" cy="830997"/>
          </a:xfrm>
          <a:prstGeom prst="rect">
            <a:avLst/>
          </a:prstGeom>
          <a:noFill/>
        </p:spPr>
        <p:txBody>
          <a:bodyPr wrap="square" rtlCol="0">
            <a:spAutoFit/>
          </a:bodyPr>
          <a:lstStyle/>
          <a:p>
            <a:r>
              <a:rPr lang="en-US" sz="2400" dirty="0"/>
              <a:t>Traditional approach</a:t>
            </a:r>
          </a:p>
        </p:txBody>
      </p:sp>
    </p:spTree>
    <p:extLst>
      <p:ext uri="{BB962C8B-B14F-4D97-AF65-F5344CB8AC3E}">
        <p14:creationId xmlns:p14="http://schemas.microsoft.com/office/powerpoint/2010/main" val="367323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lst 0102">
            <a:extLst>
              <a:ext uri="{FF2B5EF4-FFF2-40B4-BE49-F238E27FC236}">
                <a16:creationId xmlns:a16="http://schemas.microsoft.com/office/drawing/2014/main" id="{F6662427-5559-ACB3-C45D-30605A467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1350"/>
            <a:ext cx="9144000" cy="5575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47FE37-2A6C-27FD-D11B-07E7570EAE1E}"/>
              </a:ext>
            </a:extLst>
          </p:cNvPr>
          <p:cNvSpPr txBox="1"/>
          <p:nvPr/>
        </p:nvSpPr>
        <p:spPr>
          <a:xfrm>
            <a:off x="350874" y="797442"/>
            <a:ext cx="2052084" cy="461665"/>
          </a:xfrm>
          <a:prstGeom prst="rect">
            <a:avLst/>
          </a:prstGeom>
          <a:noFill/>
        </p:spPr>
        <p:txBody>
          <a:bodyPr wrap="square" rtlCol="0">
            <a:spAutoFit/>
          </a:bodyPr>
          <a:lstStyle/>
          <a:p>
            <a:r>
              <a:rPr lang="en-US" sz="2400" dirty="0"/>
              <a:t>ML approach</a:t>
            </a:r>
          </a:p>
        </p:txBody>
      </p:sp>
    </p:spTree>
    <p:extLst>
      <p:ext uri="{BB962C8B-B14F-4D97-AF65-F5344CB8AC3E}">
        <p14:creationId xmlns:p14="http://schemas.microsoft.com/office/powerpoint/2010/main" val="1472943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7FE37-2A6C-27FD-D11B-07E7570EAE1E}"/>
              </a:ext>
            </a:extLst>
          </p:cNvPr>
          <p:cNvSpPr txBox="1"/>
          <p:nvPr/>
        </p:nvSpPr>
        <p:spPr>
          <a:xfrm>
            <a:off x="350874" y="797442"/>
            <a:ext cx="2052084" cy="461665"/>
          </a:xfrm>
          <a:prstGeom prst="rect">
            <a:avLst/>
          </a:prstGeom>
          <a:noFill/>
        </p:spPr>
        <p:txBody>
          <a:bodyPr wrap="square" rtlCol="0">
            <a:spAutoFit/>
          </a:bodyPr>
          <a:lstStyle/>
          <a:p>
            <a:r>
              <a:rPr lang="en-US" sz="2400" dirty="0"/>
              <a:t>ML approach</a:t>
            </a:r>
          </a:p>
        </p:txBody>
      </p:sp>
      <p:pic>
        <p:nvPicPr>
          <p:cNvPr id="6146" name="Picture 2" descr="mlst 0103">
            <a:extLst>
              <a:ext uri="{FF2B5EF4-FFF2-40B4-BE49-F238E27FC236}">
                <a16:creationId xmlns:a16="http://schemas.microsoft.com/office/drawing/2014/main" id="{D52647AA-F67E-2EEE-CB97-5B30FB893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0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81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BC291-1082-F05B-D989-5A0C49087494}"/>
              </a:ext>
            </a:extLst>
          </p:cNvPr>
          <p:cNvSpPr>
            <a:spLocks noGrp="1"/>
          </p:cNvSpPr>
          <p:nvPr>
            <p:ph type="title"/>
          </p:nvPr>
        </p:nvSpPr>
        <p:spPr/>
        <p:txBody>
          <a:bodyPr/>
          <a:lstStyle/>
          <a:p>
            <a:r>
              <a:rPr lang="en-US" dirty="0"/>
              <a:t>ML is good for:</a:t>
            </a:r>
          </a:p>
        </p:txBody>
      </p:sp>
      <p:sp>
        <p:nvSpPr>
          <p:cNvPr id="3" name="Content Placeholder 2">
            <a:extLst>
              <a:ext uri="{FF2B5EF4-FFF2-40B4-BE49-F238E27FC236}">
                <a16:creationId xmlns:a16="http://schemas.microsoft.com/office/drawing/2014/main" id="{2F51E315-B0EA-B563-D013-32CBA5735726}"/>
              </a:ext>
            </a:extLst>
          </p:cNvPr>
          <p:cNvSpPr>
            <a:spLocks noGrp="1"/>
          </p:cNvSpPr>
          <p:nvPr>
            <p:ph idx="1"/>
          </p:nvPr>
        </p:nvSpPr>
        <p:spPr/>
        <p:txBody>
          <a:bodyPr>
            <a:normAutofit lnSpcReduction="10000"/>
          </a:bodyPr>
          <a:lstStyle/>
          <a:p>
            <a:pPr algn="l" fontAlgn="base">
              <a:buFont typeface="Arial" panose="020B0604020202020204" pitchFamily="34" charset="0"/>
              <a:buChar char="•"/>
            </a:pPr>
            <a:r>
              <a:rPr lang="en-US" b="0" i="0" dirty="0">
                <a:solidFill>
                  <a:srgbClr val="333333"/>
                </a:solidFill>
                <a:effectLst/>
                <a:latin typeface="inherit"/>
              </a:rPr>
              <a:t>Problems for which existing solutions require a lot of hand-tuning or long lists of rules: one machine learning algorithm can often simplify code and perform better.</a:t>
            </a:r>
          </a:p>
          <a:p>
            <a:pPr algn="l" fontAlgn="base">
              <a:buFont typeface="Arial" panose="020B0604020202020204" pitchFamily="34" charset="0"/>
              <a:buChar char="•"/>
            </a:pPr>
            <a:r>
              <a:rPr lang="en-US" b="0" i="0" dirty="0">
                <a:solidFill>
                  <a:srgbClr val="333333"/>
                </a:solidFill>
                <a:effectLst/>
                <a:latin typeface="inherit"/>
              </a:rPr>
              <a:t>Complex problems for which there is no good solution at all using a traditional approach: the best machine learning techniques can find a solution.</a:t>
            </a:r>
          </a:p>
          <a:p>
            <a:pPr algn="l" fontAlgn="base">
              <a:buFont typeface="Arial" panose="020B0604020202020204" pitchFamily="34" charset="0"/>
              <a:buChar char="•"/>
            </a:pPr>
            <a:r>
              <a:rPr lang="en-US" b="0" i="0" dirty="0">
                <a:solidFill>
                  <a:srgbClr val="333333"/>
                </a:solidFill>
                <a:effectLst/>
                <a:latin typeface="inherit"/>
              </a:rPr>
              <a:t>Fluctuating environments: a machine learning system can adapt to new data.</a:t>
            </a:r>
          </a:p>
          <a:p>
            <a:pPr algn="l" fontAlgn="base">
              <a:buFont typeface="Arial" panose="020B0604020202020204" pitchFamily="34" charset="0"/>
              <a:buChar char="•"/>
            </a:pPr>
            <a:r>
              <a:rPr lang="en-US" b="0" i="0" dirty="0">
                <a:solidFill>
                  <a:srgbClr val="333333"/>
                </a:solidFill>
                <a:effectLst/>
                <a:latin typeface="inherit"/>
              </a:rPr>
              <a:t>Getting insights about complex problems and large amounts of data.</a:t>
            </a:r>
          </a:p>
          <a:p>
            <a:endParaRPr lang="en-US" dirty="0"/>
          </a:p>
        </p:txBody>
      </p:sp>
    </p:spTree>
    <p:extLst>
      <p:ext uri="{BB962C8B-B14F-4D97-AF65-F5344CB8AC3E}">
        <p14:creationId xmlns:p14="http://schemas.microsoft.com/office/powerpoint/2010/main" val="253246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CC89-6876-C2FD-5F70-63771157F150}"/>
              </a:ext>
            </a:extLst>
          </p:cNvPr>
          <p:cNvSpPr>
            <a:spLocks noGrp="1"/>
          </p:cNvSpPr>
          <p:nvPr>
            <p:ph type="title"/>
          </p:nvPr>
        </p:nvSpPr>
        <p:spPr/>
        <p:txBody>
          <a:bodyPr/>
          <a:lstStyle/>
          <a:p>
            <a:r>
              <a:rPr lang="en-US" dirty="0"/>
              <a:t>ML timeline</a:t>
            </a:r>
          </a:p>
        </p:txBody>
      </p:sp>
      <p:sp>
        <p:nvSpPr>
          <p:cNvPr id="3" name="Content Placeholder 2">
            <a:extLst>
              <a:ext uri="{FF2B5EF4-FFF2-40B4-BE49-F238E27FC236}">
                <a16:creationId xmlns:a16="http://schemas.microsoft.com/office/drawing/2014/main" id="{C13F8323-9B3D-4A43-3D3E-89C2F192AE85}"/>
              </a:ext>
            </a:extLst>
          </p:cNvPr>
          <p:cNvSpPr>
            <a:spLocks noGrp="1"/>
          </p:cNvSpPr>
          <p:nvPr>
            <p:ph idx="1"/>
          </p:nvPr>
        </p:nvSpPr>
        <p:spPr/>
        <p:txBody>
          <a:bodyPr/>
          <a:lstStyle/>
          <a:p>
            <a:endParaRPr lang="en-US"/>
          </a:p>
        </p:txBody>
      </p:sp>
      <p:pic>
        <p:nvPicPr>
          <p:cNvPr id="4" name="Google Shape;142;p22">
            <a:extLst>
              <a:ext uri="{FF2B5EF4-FFF2-40B4-BE49-F238E27FC236}">
                <a16:creationId xmlns:a16="http://schemas.microsoft.com/office/drawing/2014/main" id="{F865ABA1-A133-44D3-02EE-FC8B8A5EF5D1}"/>
              </a:ext>
            </a:extLst>
          </p:cNvPr>
          <p:cNvPicPr preferRelativeResize="0"/>
          <p:nvPr/>
        </p:nvPicPr>
        <p:blipFill rotWithShape="1">
          <a:blip r:embed="rId2">
            <a:alphaModFix/>
          </a:blip>
          <a:srcRect l="4253" t="7996" r="3885" b="13300"/>
          <a:stretch/>
        </p:blipFill>
        <p:spPr>
          <a:xfrm>
            <a:off x="287079" y="1476113"/>
            <a:ext cx="8761229" cy="5296825"/>
          </a:xfrm>
          <a:prstGeom prst="rect">
            <a:avLst/>
          </a:prstGeom>
          <a:noFill/>
          <a:ln>
            <a:noFill/>
          </a:ln>
        </p:spPr>
      </p:pic>
    </p:spTree>
    <p:extLst>
      <p:ext uri="{BB962C8B-B14F-4D97-AF65-F5344CB8AC3E}">
        <p14:creationId xmlns:p14="http://schemas.microsoft.com/office/powerpoint/2010/main" val="3216262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A0D037-E6E6-E671-C193-589D48B5D616}"/>
              </a:ext>
            </a:extLst>
          </p:cNvPr>
          <p:cNvSpPr>
            <a:spLocks noGrp="1"/>
          </p:cNvSpPr>
          <p:nvPr>
            <p:ph idx="1"/>
          </p:nvPr>
        </p:nvSpPr>
        <p:spPr>
          <a:xfrm>
            <a:off x="628650" y="276447"/>
            <a:ext cx="7886700" cy="5900516"/>
          </a:xfrm>
        </p:spPr>
        <p:txBody>
          <a:bodyPr>
            <a:normAutofit lnSpcReduction="10000"/>
          </a:bodyPr>
          <a:lstStyle/>
          <a:p>
            <a:pPr marL="0" indent="0" algn="r" rtl="0">
              <a:spcBef>
                <a:spcPts val="0"/>
              </a:spcBef>
              <a:spcAft>
                <a:spcPts val="1600"/>
              </a:spcAft>
              <a:buNone/>
            </a:pPr>
            <a:r>
              <a:rPr lang="en-US" sz="3200" b="0" i="0" u="none" strike="noStrike" dirty="0">
                <a:effectLst/>
              </a:rPr>
              <a:t>“A computer program is said to </a:t>
            </a:r>
            <a:r>
              <a:rPr lang="en-US" sz="3200" b="1" i="0" u="none" strike="noStrike" dirty="0">
                <a:effectLst/>
              </a:rPr>
              <a:t>learn</a:t>
            </a:r>
            <a:r>
              <a:rPr lang="en-US" sz="3200" b="0" i="0" u="none" strike="noStrike" dirty="0">
                <a:effectLst/>
              </a:rPr>
              <a:t> from </a:t>
            </a:r>
            <a:r>
              <a:rPr lang="en-US" sz="3200" b="0" i="1" u="none" strike="noStrike" dirty="0">
                <a:effectLst/>
              </a:rPr>
              <a:t>experience </a:t>
            </a:r>
            <a:r>
              <a:rPr lang="en-US" sz="3200" b="1" i="1" u="none" strike="noStrike" dirty="0">
                <a:effectLst/>
              </a:rPr>
              <a:t>E</a:t>
            </a:r>
            <a:r>
              <a:rPr lang="en-US" sz="3200" b="0" i="0" u="none" strike="noStrike" dirty="0">
                <a:effectLst/>
              </a:rPr>
              <a:t> with respect to some </a:t>
            </a:r>
            <a:r>
              <a:rPr lang="en-US" sz="3200" b="0" i="1" u="none" strike="noStrike" dirty="0">
                <a:effectLst/>
              </a:rPr>
              <a:t>task </a:t>
            </a:r>
            <a:r>
              <a:rPr lang="en-US" sz="3200" b="1" i="1" u="none" strike="noStrike" dirty="0">
                <a:effectLst/>
              </a:rPr>
              <a:t>T</a:t>
            </a:r>
            <a:r>
              <a:rPr lang="en-US" sz="3200" b="0" i="0" u="none" strike="noStrike" dirty="0">
                <a:effectLst/>
              </a:rPr>
              <a:t> and some </a:t>
            </a:r>
            <a:r>
              <a:rPr lang="en-US" sz="3200" b="0" i="1" u="none" strike="noStrike" dirty="0">
                <a:effectLst/>
              </a:rPr>
              <a:t>performance </a:t>
            </a:r>
            <a:r>
              <a:rPr lang="en-US" sz="3200" b="1" i="1" u="none" strike="noStrike" dirty="0">
                <a:effectLst/>
              </a:rPr>
              <a:t>P</a:t>
            </a:r>
            <a:r>
              <a:rPr lang="en-US" sz="3200" b="0" i="0" u="none" strike="noStrike" dirty="0">
                <a:effectLst/>
              </a:rPr>
              <a:t>, if its performance on </a:t>
            </a:r>
            <a:r>
              <a:rPr lang="en-US" sz="3200" b="1" i="1" u="none" strike="noStrike" dirty="0">
                <a:effectLst/>
              </a:rPr>
              <a:t>T</a:t>
            </a:r>
            <a:r>
              <a:rPr lang="en-US" sz="3200" b="0" i="0" u="none" strike="noStrike" dirty="0">
                <a:effectLst/>
              </a:rPr>
              <a:t>, as measured by </a:t>
            </a:r>
            <a:r>
              <a:rPr lang="en-US" sz="3200" b="1" i="1" u="none" strike="noStrike" dirty="0">
                <a:effectLst/>
              </a:rPr>
              <a:t>P</a:t>
            </a:r>
            <a:r>
              <a:rPr lang="en-US" sz="3200" b="0" i="0" u="none" strike="noStrike" dirty="0">
                <a:effectLst/>
              </a:rPr>
              <a:t>, improves with </a:t>
            </a:r>
            <a:r>
              <a:rPr lang="en-US" sz="3200" b="1" i="1" u="none" strike="noStrike" dirty="0">
                <a:effectLst/>
              </a:rPr>
              <a:t>E</a:t>
            </a:r>
            <a:r>
              <a:rPr lang="en-US" sz="3200" b="0" i="0" u="none" strike="noStrike" dirty="0">
                <a:effectLst/>
              </a:rPr>
              <a:t>.”</a:t>
            </a:r>
            <a:endParaRPr lang="en-US" sz="3200" b="0" dirty="0">
              <a:effectLst/>
            </a:endParaRPr>
          </a:p>
          <a:p>
            <a:pPr marL="0" indent="0" algn="r" rtl="0">
              <a:spcBef>
                <a:spcPts val="0"/>
              </a:spcBef>
              <a:spcAft>
                <a:spcPts val="1600"/>
              </a:spcAft>
              <a:buNone/>
            </a:pPr>
            <a:r>
              <a:rPr lang="en-US" sz="3200" b="1" i="0" u="none" strike="noStrike" dirty="0">
                <a:effectLst/>
              </a:rPr>
              <a:t>-- Tom Mitchell, Computer Scientist, 1997</a:t>
            </a:r>
          </a:p>
          <a:p>
            <a:pPr marL="0" indent="0" algn="r" rtl="0">
              <a:spcBef>
                <a:spcPts val="0"/>
              </a:spcBef>
              <a:spcAft>
                <a:spcPts val="1600"/>
              </a:spcAft>
              <a:buNone/>
            </a:pPr>
            <a:endParaRPr lang="en-US" sz="3200" b="1" dirty="0"/>
          </a:p>
          <a:p>
            <a:pPr marL="0" indent="0" rtl="0">
              <a:spcBef>
                <a:spcPts val="0"/>
              </a:spcBef>
              <a:spcAft>
                <a:spcPts val="1600"/>
              </a:spcAft>
              <a:buNone/>
            </a:pPr>
            <a:r>
              <a:rPr lang="en-US" sz="3200" dirty="0">
                <a:effectLst/>
              </a:rPr>
              <a:t>T = The thing we are trying to learn how to do.</a:t>
            </a:r>
          </a:p>
          <a:p>
            <a:pPr marL="0" indent="0" rtl="0">
              <a:spcBef>
                <a:spcPts val="0"/>
              </a:spcBef>
              <a:spcAft>
                <a:spcPts val="1600"/>
              </a:spcAft>
              <a:buNone/>
            </a:pPr>
            <a:r>
              <a:rPr lang="en-US" sz="3200" dirty="0"/>
              <a:t>P = The way we measure how well we’re doing.</a:t>
            </a:r>
          </a:p>
          <a:p>
            <a:pPr marL="0" indent="0" rtl="0">
              <a:spcBef>
                <a:spcPts val="0"/>
              </a:spcBef>
              <a:spcAft>
                <a:spcPts val="1600"/>
              </a:spcAft>
              <a:buNone/>
            </a:pPr>
            <a:r>
              <a:rPr lang="en-US" sz="3200" dirty="0">
                <a:effectLst/>
              </a:rPr>
              <a:t>E = The data the algorithm will learn from.</a:t>
            </a:r>
            <a:br>
              <a:rPr lang="en-US" sz="3200" dirty="0"/>
            </a:br>
            <a:endParaRPr lang="en-US" sz="3200" dirty="0"/>
          </a:p>
        </p:txBody>
      </p:sp>
    </p:spTree>
    <p:extLst>
      <p:ext uri="{BB962C8B-B14F-4D97-AF65-F5344CB8AC3E}">
        <p14:creationId xmlns:p14="http://schemas.microsoft.com/office/powerpoint/2010/main" val="210094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D3F8-E866-F8AF-C1C0-B9722EFDFA97}"/>
              </a:ext>
            </a:extLst>
          </p:cNvPr>
          <p:cNvSpPr>
            <a:spLocks noGrp="1"/>
          </p:cNvSpPr>
          <p:nvPr>
            <p:ph type="title"/>
          </p:nvPr>
        </p:nvSpPr>
        <p:spPr/>
        <p:txBody>
          <a:bodyPr/>
          <a:lstStyle/>
          <a:p>
            <a:r>
              <a:rPr lang="en-US" dirty="0"/>
              <a:t>Experience E: the data</a:t>
            </a:r>
          </a:p>
        </p:txBody>
      </p:sp>
      <p:sp>
        <p:nvSpPr>
          <p:cNvPr id="3" name="Content Placeholder 2">
            <a:extLst>
              <a:ext uri="{FF2B5EF4-FFF2-40B4-BE49-F238E27FC236}">
                <a16:creationId xmlns:a16="http://schemas.microsoft.com/office/drawing/2014/main" id="{0B214CCB-567D-8EFB-5F87-3F3D42BFE0A0}"/>
              </a:ext>
            </a:extLst>
          </p:cNvPr>
          <p:cNvSpPr>
            <a:spLocks noGrp="1"/>
          </p:cNvSpPr>
          <p:nvPr>
            <p:ph idx="1"/>
          </p:nvPr>
        </p:nvSpPr>
        <p:spPr/>
        <p:txBody>
          <a:bodyPr>
            <a:normAutofit/>
          </a:bodyPr>
          <a:lstStyle/>
          <a:p>
            <a:r>
              <a:rPr lang="en-US" b="0" i="0" u="none" strike="noStrike" dirty="0">
                <a:effectLst/>
              </a:rPr>
              <a:t>Most learning algorithms are allowed to experience a </a:t>
            </a:r>
            <a:r>
              <a:rPr lang="en-US" b="1" i="0" u="none" strike="noStrike" dirty="0">
                <a:effectLst/>
              </a:rPr>
              <a:t>dataset</a:t>
            </a:r>
            <a:r>
              <a:rPr lang="en-US" b="0" i="0" u="none" strike="noStrike" dirty="0">
                <a:effectLst/>
              </a:rPr>
              <a:t>, a collection of many </a:t>
            </a:r>
            <a:r>
              <a:rPr lang="en-US" b="1" i="0" u="none" strike="noStrike" dirty="0">
                <a:effectLst/>
              </a:rPr>
              <a:t>examples </a:t>
            </a:r>
            <a:r>
              <a:rPr lang="en-US" i="0" u="none" strike="noStrike" dirty="0">
                <a:effectLst/>
              </a:rPr>
              <a:t>or</a:t>
            </a:r>
            <a:r>
              <a:rPr lang="en-US" b="1" i="0" u="none" strike="noStrike" dirty="0">
                <a:effectLst/>
              </a:rPr>
              <a:t> data points</a:t>
            </a:r>
            <a:r>
              <a:rPr lang="en-US" dirty="0"/>
              <a:t> or </a:t>
            </a:r>
            <a:r>
              <a:rPr lang="en-US" b="1" dirty="0"/>
              <a:t>instances</a:t>
            </a:r>
            <a:r>
              <a:rPr lang="en-US" dirty="0"/>
              <a:t>.</a:t>
            </a:r>
            <a:endParaRPr lang="en-US" b="0" i="0" u="none" strike="noStrike" dirty="0">
              <a:effectLst/>
            </a:endParaRPr>
          </a:p>
          <a:p>
            <a:r>
              <a:rPr lang="en-US" dirty="0"/>
              <a:t>Each example or data point is a collection of one or more </a:t>
            </a:r>
            <a:r>
              <a:rPr lang="en-US" b="1" dirty="0"/>
              <a:t>features</a:t>
            </a:r>
            <a:r>
              <a:rPr lang="en-US" dirty="0"/>
              <a:t>: each </a:t>
            </a:r>
            <a:r>
              <a:rPr lang="en-US" b="1" dirty="0"/>
              <a:t>feature</a:t>
            </a:r>
            <a:r>
              <a:rPr lang="en-US" dirty="0"/>
              <a:t> is usually a number, or a string representing a category (like blood type).</a:t>
            </a:r>
          </a:p>
          <a:p>
            <a:r>
              <a:rPr lang="en-US" dirty="0"/>
              <a:t>More complex data points are usually broken down. (e.g., speech, language, music, </a:t>
            </a:r>
            <a:r>
              <a:rPr lang="en-US" dirty="0" err="1"/>
              <a:t>etc</a:t>
            </a:r>
            <a:r>
              <a:rPr lang="en-US" dirty="0"/>
              <a:t>).</a:t>
            </a:r>
          </a:p>
        </p:txBody>
      </p:sp>
    </p:spTree>
    <p:extLst>
      <p:ext uri="{BB962C8B-B14F-4D97-AF65-F5344CB8AC3E}">
        <p14:creationId xmlns:p14="http://schemas.microsoft.com/office/powerpoint/2010/main" val="28866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8C04-FC5F-D202-4BA4-7D2873728E4F}"/>
              </a:ext>
            </a:extLst>
          </p:cNvPr>
          <p:cNvSpPr>
            <a:spLocks noGrp="1"/>
          </p:cNvSpPr>
          <p:nvPr>
            <p:ph type="title"/>
          </p:nvPr>
        </p:nvSpPr>
        <p:spPr/>
        <p:txBody>
          <a:bodyPr/>
          <a:lstStyle/>
          <a:p>
            <a:r>
              <a:rPr lang="en-US" dirty="0"/>
              <a:t>Performance P</a:t>
            </a:r>
          </a:p>
        </p:txBody>
      </p:sp>
      <p:sp>
        <p:nvSpPr>
          <p:cNvPr id="3" name="Content Placeholder 2">
            <a:extLst>
              <a:ext uri="{FF2B5EF4-FFF2-40B4-BE49-F238E27FC236}">
                <a16:creationId xmlns:a16="http://schemas.microsoft.com/office/drawing/2014/main" id="{E7E2C701-41D1-71AE-60CE-F949A7663D3E}"/>
              </a:ext>
            </a:extLst>
          </p:cNvPr>
          <p:cNvSpPr>
            <a:spLocks noGrp="1"/>
          </p:cNvSpPr>
          <p:nvPr>
            <p:ph idx="1"/>
          </p:nvPr>
        </p:nvSpPr>
        <p:spPr/>
        <p:txBody>
          <a:bodyPr/>
          <a:lstStyle/>
          <a:p>
            <a:r>
              <a:rPr lang="en-US" dirty="0"/>
              <a:t>We need some quantitative way to measure how well an ML algorithm is doing.</a:t>
            </a:r>
          </a:p>
          <a:p>
            <a:r>
              <a:rPr lang="en-US" dirty="0"/>
              <a:t>Ideas:</a:t>
            </a:r>
          </a:p>
          <a:p>
            <a:pPr lvl="1"/>
            <a:r>
              <a:rPr lang="en-US" dirty="0"/>
              <a:t>Accuracy</a:t>
            </a:r>
          </a:p>
          <a:p>
            <a:pPr lvl="1"/>
            <a:r>
              <a:rPr lang="en-US" dirty="0"/>
              <a:t>Error</a:t>
            </a:r>
          </a:p>
          <a:p>
            <a:r>
              <a:rPr lang="en-US" dirty="0"/>
              <a:t>Training set: set of examples used to train the ML algorithm.</a:t>
            </a:r>
          </a:p>
          <a:p>
            <a:r>
              <a:rPr lang="en-US" dirty="0"/>
              <a:t>Testing set: set of examples used to evaluate (test) the ML algorithm.</a:t>
            </a:r>
          </a:p>
        </p:txBody>
      </p:sp>
    </p:spTree>
    <p:extLst>
      <p:ext uri="{BB962C8B-B14F-4D97-AF65-F5344CB8AC3E}">
        <p14:creationId xmlns:p14="http://schemas.microsoft.com/office/powerpoint/2010/main" val="175789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88EA1-E8C9-9978-C6A4-3F30A0971876}"/>
              </a:ext>
            </a:extLst>
          </p:cNvPr>
          <p:cNvSpPr>
            <a:spLocks noGrp="1"/>
          </p:cNvSpPr>
          <p:nvPr>
            <p:ph type="title"/>
          </p:nvPr>
        </p:nvSpPr>
        <p:spPr/>
        <p:txBody>
          <a:bodyPr/>
          <a:lstStyle/>
          <a:p>
            <a:r>
              <a:rPr lang="en-US" dirty="0"/>
              <a:t>Syllabus things</a:t>
            </a:r>
          </a:p>
        </p:txBody>
      </p:sp>
      <p:sp>
        <p:nvSpPr>
          <p:cNvPr id="3" name="Content Placeholder 2">
            <a:extLst>
              <a:ext uri="{FF2B5EF4-FFF2-40B4-BE49-F238E27FC236}">
                <a16:creationId xmlns:a16="http://schemas.microsoft.com/office/drawing/2014/main" id="{029CC9C1-546B-A8CC-7317-959747D23933}"/>
              </a:ext>
            </a:extLst>
          </p:cNvPr>
          <p:cNvSpPr>
            <a:spLocks noGrp="1"/>
          </p:cNvSpPr>
          <p:nvPr>
            <p:ph idx="1"/>
          </p:nvPr>
        </p:nvSpPr>
        <p:spPr/>
        <p:txBody>
          <a:bodyPr/>
          <a:lstStyle/>
          <a:p>
            <a:r>
              <a:rPr lang="en-US" dirty="0"/>
              <a:t>Website: </a:t>
            </a:r>
            <a:r>
              <a:rPr lang="en-US" dirty="0" err="1"/>
              <a:t>pkirlin.github.io</a:t>
            </a:r>
            <a:r>
              <a:rPr lang="en-US" dirty="0"/>
              <a:t>/ml-s23/</a:t>
            </a:r>
          </a:p>
          <a:p>
            <a:r>
              <a:rPr lang="en-US" dirty="0"/>
              <a:t>Textbook: none, but there will be readings posted</a:t>
            </a:r>
          </a:p>
          <a:p>
            <a:r>
              <a:rPr lang="en-US" dirty="0"/>
              <a:t>Prerequisites: math math math</a:t>
            </a:r>
          </a:p>
          <a:p>
            <a:endParaRPr lang="en-US" dirty="0"/>
          </a:p>
        </p:txBody>
      </p:sp>
    </p:spTree>
    <p:extLst>
      <p:ext uri="{BB962C8B-B14F-4D97-AF65-F5344CB8AC3E}">
        <p14:creationId xmlns:p14="http://schemas.microsoft.com/office/powerpoint/2010/main" val="286843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F750-D78F-D9A9-E8BE-9A3DC866EE31}"/>
              </a:ext>
            </a:extLst>
          </p:cNvPr>
          <p:cNvSpPr>
            <a:spLocks noGrp="1"/>
          </p:cNvSpPr>
          <p:nvPr>
            <p:ph type="title"/>
          </p:nvPr>
        </p:nvSpPr>
        <p:spPr/>
        <p:txBody>
          <a:bodyPr/>
          <a:lstStyle/>
          <a:p>
            <a:r>
              <a:rPr lang="en-US" dirty="0"/>
              <a:t>Types of ML systems</a:t>
            </a:r>
          </a:p>
        </p:txBody>
      </p:sp>
      <p:sp>
        <p:nvSpPr>
          <p:cNvPr id="3" name="Content Placeholder 2">
            <a:extLst>
              <a:ext uri="{FF2B5EF4-FFF2-40B4-BE49-F238E27FC236}">
                <a16:creationId xmlns:a16="http://schemas.microsoft.com/office/drawing/2014/main" id="{26E1EC0E-D840-9495-5EE6-6875D9B3FFB3}"/>
              </a:ext>
            </a:extLst>
          </p:cNvPr>
          <p:cNvSpPr>
            <a:spLocks noGrp="1"/>
          </p:cNvSpPr>
          <p:nvPr>
            <p:ph idx="1"/>
          </p:nvPr>
        </p:nvSpPr>
        <p:spPr/>
        <p:txBody>
          <a:bodyPr/>
          <a:lstStyle/>
          <a:p>
            <a:r>
              <a:rPr lang="en-US" dirty="0"/>
              <a:t>Supervised learning</a:t>
            </a:r>
          </a:p>
          <a:p>
            <a:r>
              <a:rPr lang="en-US" dirty="0"/>
              <a:t>Unsupervised learning</a:t>
            </a:r>
          </a:p>
          <a:p>
            <a:r>
              <a:rPr lang="en-US" dirty="0"/>
              <a:t>Semi-supervised learning</a:t>
            </a:r>
          </a:p>
          <a:p>
            <a:r>
              <a:rPr lang="en-US" dirty="0"/>
              <a:t>Reinforcement learning</a:t>
            </a:r>
          </a:p>
        </p:txBody>
      </p:sp>
    </p:spTree>
    <p:extLst>
      <p:ext uri="{BB962C8B-B14F-4D97-AF65-F5344CB8AC3E}">
        <p14:creationId xmlns:p14="http://schemas.microsoft.com/office/powerpoint/2010/main" val="571653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1990-4372-5840-9C1E-D1E8E911A710}"/>
              </a:ext>
            </a:extLst>
          </p:cNvPr>
          <p:cNvSpPr>
            <a:spLocks noGrp="1"/>
          </p:cNvSpPr>
          <p:nvPr>
            <p:ph type="title"/>
          </p:nvPr>
        </p:nvSpPr>
        <p:spPr>
          <a:xfrm>
            <a:off x="628650" y="365126"/>
            <a:ext cx="7886700" cy="985209"/>
          </a:xfrm>
        </p:spPr>
        <p:txBody>
          <a:bodyPr/>
          <a:lstStyle/>
          <a:p>
            <a:r>
              <a:rPr lang="en-US" dirty="0"/>
              <a:t>Supervised learning</a:t>
            </a:r>
          </a:p>
        </p:txBody>
      </p:sp>
      <p:sp>
        <p:nvSpPr>
          <p:cNvPr id="3" name="Content Placeholder 2">
            <a:extLst>
              <a:ext uri="{FF2B5EF4-FFF2-40B4-BE49-F238E27FC236}">
                <a16:creationId xmlns:a16="http://schemas.microsoft.com/office/drawing/2014/main" id="{353614EE-0E45-5909-D729-7A68B4FB4D59}"/>
              </a:ext>
            </a:extLst>
          </p:cNvPr>
          <p:cNvSpPr>
            <a:spLocks noGrp="1"/>
          </p:cNvSpPr>
          <p:nvPr>
            <p:ph idx="1"/>
          </p:nvPr>
        </p:nvSpPr>
        <p:spPr>
          <a:xfrm>
            <a:off x="628650" y="1350335"/>
            <a:ext cx="7886700" cy="4826628"/>
          </a:xfrm>
        </p:spPr>
        <p:txBody>
          <a:bodyPr/>
          <a:lstStyle/>
          <a:p>
            <a:r>
              <a:rPr lang="en-US" dirty="0"/>
              <a:t>Supervised learning algorithms receive data that is “labeled.”</a:t>
            </a:r>
          </a:p>
          <a:p>
            <a:r>
              <a:rPr lang="en-US" dirty="0"/>
              <a:t>The labels are the desired solutions (outputs).</a:t>
            </a:r>
          </a:p>
          <a:p>
            <a:r>
              <a:rPr lang="en-US" dirty="0"/>
              <a:t>Produces a system which can predict a new label for a previously-unseen input.</a:t>
            </a:r>
          </a:p>
        </p:txBody>
      </p:sp>
      <p:pic>
        <p:nvPicPr>
          <p:cNvPr id="12290" name="Picture 2" descr="mlst 0105">
            <a:extLst>
              <a:ext uri="{FF2B5EF4-FFF2-40B4-BE49-F238E27FC236}">
                <a16:creationId xmlns:a16="http://schemas.microsoft.com/office/drawing/2014/main" id="{DABD82B7-5C2C-D96D-3DAE-868B42B9A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51594"/>
            <a:ext cx="9144000" cy="29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664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0852-CF8C-BD17-9E6C-B17F799A6104}"/>
              </a:ext>
            </a:extLst>
          </p:cNvPr>
          <p:cNvSpPr>
            <a:spLocks noGrp="1"/>
          </p:cNvSpPr>
          <p:nvPr>
            <p:ph type="title"/>
          </p:nvPr>
        </p:nvSpPr>
        <p:spPr/>
        <p:txBody>
          <a:bodyPr/>
          <a:lstStyle/>
          <a:p>
            <a:r>
              <a:rPr lang="en-US" dirty="0"/>
              <a:t>Regression</a:t>
            </a:r>
          </a:p>
        </p:txBody>
      </p:sp>
      <p:sp>
        <p:nvSpPr>
          <p:cNvPr id="3" name="Content Placeholder 2">
            <a:extLst>
              <a:ext uri="{FF2B5EF4-FFF2-40B4-BE49-F238E27FC236}">
                <a16:creationId xmlns:a16="http://schemas.microsoft.com/office/drawing/2014/main" id="{40BCAC19-F002-765D-0F76-C6ECDE2A2F1D}"/>
              </a:ext>
            </a:extLst>
          </p:cNvPr>
          <p:cNvSpPr>
            <a:spLocks noGrp="1"/>
          </p:cNvSpPr>
          <p:nvPr>
            <p:ph idx="1"/>
          </p:nvPr>
        </p:nvSpPr>
        <p:spPr/>
        <p:txBody>
          <a:bodyPr/>
          <a:lstStyle/>
          <a:p>
            <a:endParaRPr lang="en-US"/>
          </a:p>
        </p:txBody>
      </p:sp>
      <p:pic>
        <p:nvPicPr>
          <p:cNvPr id="13314" name="Picture 2" descr="mlst 0106">
            <a:extLst>
              <a:ext uri="{FF2B5EF4-FFF2-40B4-BE49-F238E27FC236}">
                <a16:creationId xmlns:a16="http://schemas.microsoft.com/office/drawing/2014/main" id="{19EDC0A9-DE6F-0033-0079-FCD3E545D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5625"/>
            <a:ext cx="914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774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7894-A7EC-94DA-438A-0FB80DE22647}"/>
              </a:ext>
            </a:extLst>
          </p:cNvPr>
          <p:cNvSpPr>
            <a:spLocks noGrp="1"/>
          </p:cNvSpPr>
          <p:nvPr>
            <p:ph type="title"/>
          </p:nvPr>
        </p:nvSpPr>
        <p:spPr/>
        <p:txBody>
          <a:bodyPr/>
          <a:lstStyle/>
          <a:p>
            <a:r>
              <a:rPr lang="en-US" dirty="0"/>
              <a:t>Unsupervised learning</a:t>
            </a:r>
          </a:p>
        </p:txBody>
      </p:sp>
      <p:sp>
        <p:nvSpPr>
          <p:cNvPr id="3" name="Content Placeholder 2">
            <a:extLst>
              <a:ext uri="{FF2B5EF4-FFF2-40B4-BE49-F238E27FC236}">
                <a16:creationId xmlns:a16="http://schemas.microsoft.com/office/drawing/2014/main" id="{ACA35B62-A8A9-2B64-0CB8-800556D63FB7}"/>
              </a:ext>
            </a:extLst>
          </p:cNvPr>
          <p:cNvSpPr>
            <a:spLocks noGrp="1"/>
          </p:cNvSpPr>
          <p:nvPr>
            <p:ph idx="1"/>
          </p:nvPr>
        </p:nvSpPr>
        <p:spPr>
          <a:xfrm>
            <a:off x="628650" y="1499191"/>
            <a:ext cx="7886700" cy="4677772"/>
          </a:xfrm>
        </p:spPr>
        <p:txBody>
          <a:bodyPr/>
          <a:lstStyle/>
          <a:p>
            <a:pPr algn="l" fontAlgn="base"/>
            <a:r>
              <a:rPr lang="en-US" dirty="0">
                <a:solidFill>
                  <a:srgbClr val="333333"/>
                </a:solidFill>
              </a:rPr>
              <a:t>Unsupervised ML algorithms receive unlabeled data.</a:t>
            </a:r>
            <a:endParaRPr lang="en-US" b="0" i="0" dirty="0">
              <a:solidFill>
                <a:srgbClr val="333333"/>
              </a:solidFill>
              <a:effectLst/>
            </a:endParaRPr>
          </a:p>
          <a:p>
            <a:endParaRPr lang="en-US" dirty="0"/>
          </a:p>
        </p:txBody>
      </p:sp>
      <p:pic>
        <p:nvPicPr>
          <p:cNvPr id="14338" name="Picture 2" descr="mlst 0107">
            <a:extLst>
              <a:ext uri="{FF2B5EF4-FFF2-40B4-BE49-F238E27FC236}">
                <a16:creationId xmlns:a16="http://schemas.microsoft.com/office/drawing/2014/main" id="{AC48B66A-006D-70B4-FE0C-8C560001B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23706"/>
            <a:ext cx="9144000" cy="434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1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C42A2-FFAC-981F-D170-8CC5895DBB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A10F60-D333-7774-B93F-A81272038EF1}"/>
              </a:ext>
            </a:extLst>
          </p:cNvPr>
          <p:cNvSpPr>
            <a:spLocks noGrp="1"/>
          </p:cNvSpPr>
          <p:nvPr>
            <p:ph idx="1"/>
          </p:nvPr>
        </p:nvSpPr>
        <p:spPr/>
        <p:txBody>
          <a:bodyPr/>
          <a:lstStyle/>
          <a:p>
            <a:endParaRPr lang="en-US"/>
          </a:p>
        </p:txBody>
      </p:sp>
      <p:pic>
        <p:nvPicPr>
          <p:cNvPr id="15362" name="Picture 2" descr="mlst 0108">
            <a:extLst>
              <a:ext uri="{FF2B5EF4-FFF2-40B4-BE49-F238E27FC236}">
                <a16:creationId xmlns:a16="http://schemas.microsoft.com/office/drawing/2014/main" id="{244068AB-47CC-CEC2-F84D-F45512D1B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914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068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3FCA-42EF-BC21-40D9-4EF4A85726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FB3424-EAA5-B09D-4525-D59D9F952679}"/>
              </a:ext>
            </a:extLst>
          </p:cNvPr>
          <p:cNvSpPr>
            <a:spLocks noGrp="1"/>
          </p:cNvSpPr>
          <p:nvPr>
            <p:ph idx="1"/>
          </p:nvPr>
        </p:nvSpPr>
        <p:spPr/>
        <p:txBody>
          <a:bodyPr/>
          <a:lstStyle/>
          <a:p>
            <a:endParaRPr lang="en-US"/>
          </a:p>
        </p:txBody>
      </p:sp>
      <p:pic>
        <p:nvPicPr>
          <p:cNvPr id="16386" name="Picture 2" descr="mlst 0110">
            <a:extLst>
              <a:ext uri="{FF2B5EF4-FFF2-40B4-BE49-F238E27FC236}">
                <a16:creationId xmlns:a16="http://schemas.microsoft.com/office/drawing/2014/main" id="{DC9C15AD-76AA-5F5C-6AF7-05EFEB58CA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914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088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7894-A7EC-94DA-438A-0FB80DE22647}"/>
              </a:ext>
            </a:extLst>
          </p:cNvPr>
          <p:cNvSpPr>
            <a:spLocks noGrp="1"/>
          </p:cNvSpPr>
          <p:nvPr>
            <p:ph type="title"/>
          </p:nvPr>
        </p:nvSpPr>
        <p:spPr/>
        <p:txBody>
          <a:bodyPr/>
          <a:lstStyle/>
          <a:p>
            <a:r>
              <a:rPr lang="en-US" dirty="0" err="1"/>
              <a:t>Semisupervised</a:t>
            </a:r>
            <a:r>
              <a:rPr lang="en-US" dirty="0"/>
              <a:t> learning</a:t>
            </a:r>
          </a:p>
        </p:txBody>
      </p:sp>
      <p:sp>
        <p:nvSpPr>
          <p:cNvPr id="3" name="Content Placeholder 2">
            <a:extLst>
              <a:ext uri="{FF2B5EF4-FFF2-40B4-BE49-F238E27FC236}">
                <a16:creationId xmlns:a16="http://schemas.microsoft.com/office/drawing/2014/main" id="{ACA35B62-A8A9-2B64-0CB8-800556D63FB7}"/>
              </a:ext>
            </a:extLst>
          </p:cNvPr>
          <p:cNvSpPr>
            <a:spLocks noGrp="1"/>
          </p:cNvSpPr>
          <p:nvPr>
            <p:ph idx="1"/>
          </p:nvPr>
        </p:nvSpPr>
        <p:spPr>
          <a:xfrm>
            <a:off x="628650" y="1499191"/>
            <a:ext cx="7886700" cy="4677772"/>
          </a:xfrm>
        </p:spPr>
        <p:txBody>
          <a:bodyPr/>
          <a:lstStyle/>
          <a:p>
            <a:pPr algn="l" fontAlgn="base"/>
            <a:r>
              <a:rPr lang="en-US" dirty="0">
                <a:solidFill>
                  <a:srgbClr val="333333"/>
                </a:solidFill>
              </a:rPr>
              <a:t>Receive partially-labeled data.</a:t>
            </a:r>
            <a:endParaRPr lang="en-US" b="0" i="0" dirty="0">
              <a:solidFill>
                <a:srgbClr val="333333"/>
              </a:solidFill>
              <a:effectLst/>
            </a:endParaRPr>
          </a:p>
          <a:p>
            <a:endParaRPr lang="en-US" dirty="0"/>
          </a:p>
        </p:txBody>
      </p:sp>
      <p:pic>
        <p:nvPicPr>
          <p:cNvPr id="17410" name="Picture 2" descr="mlst 0111">
            <a:extLst>
              <a:ext uri="{FF2B5EF4-FFF2-40B4-BE49-F238E27FC236}">
                <a16:creationId xmlns:a16="http://schemas.microsoft.com/office/drawing/2014/main" id="{283F90B2-7C45-2519-6225-106EE2B5F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97395"/>
            <a:ext cx="914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38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7DF1B-35F8-B0F2-3E9E-B4FCCA530362}"/>
              </a:ext>
            </a:extLst>
          </p:cNvPr>
          <p:cNvSpPr>
            <a:spLocks noGrp="1"/>
          </p:cNvSpPr>
          <p:nvPr>
            <p:ph type="title"/>
          </p:nvPr>
        </p:nvSpPr>
        <p:spPr>
          <a:xfrm>
            <a:off x="628650" y="158750"/>
            <a:ext cx="7886700" cy="858356"/>
          </a:xfrm>
        </p:spPr>
        <p:txBody>
          <a:bodyPr/>
          <a:lstStyle/>
          <a:p>
            <a:r>
              <a:rPr lang="en-US" dirty="0"/>
              <a:t>Reinforcement learning</a:t>
            </a:r>
          </a:p>
        </p:txBody>
      </p:sp>
      <p:sp>
        <p:nvSpPr>
          <p:cNvPr id="3" name="Content Placeholder 2">
            <a:extLst>
              <a:ext uri="{FF2B5EF4-FFF2-40B4-BE49-F238E27FC236}">
                <a16:creationId xmlns:a16="http://schemas.microsoft.com/office/drawing/2014/main" id="{D7716F6B-A97B-B896-2342-4D516C0C89A1}"/>
              </a:ext>
            </a:extLst>
          </p:cNvPr>
          <p:cNvSpPr>
            <a:spLocks noGrp="1"/>
          </p:cNvSpPr>
          <p:nvPr>
            <p:ph idx="1"/>
          </p:nvPr>
        </p:nvSpPr>
        <p:spPr/>
        <p:txBody>
          <a:bodyPr/>
          <a:lstStyle/>
          <a:p>
            <a:endParaRPr lang="en-US"/>
          </a:p>
        </p:txBody>
      </p:sp>
      <p:pic>
        <p:nvPicPr>
          <p:cNvPr id="18434" name="Picture 2" descr="mlst 0112">
            <a:extLst>
              <a:ext uri="{FF2B5EF4-FFF2-40B4-BE49-F238E27FC236}">
                <a16:creationId xmlns:a16="http://schemas.microsoft.com/office/drawing/2014/main" id="{3A5F8800-8A89-E7BB-5F95-D405ED744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908" y="1223482"/>
            <a:ext cx="7655442" cy="547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70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1C4A-0444-E0EF-ADF2-8FDAC47E800C}"/>
              </a:ext>
            </a:extLst>
          </p:cNvPr>
          <p:cNvSpPr>
            <a:spLocks noGrp="1"/>
          </p:cNvSpPr>
          <p:nvPr>
            <p:ph type="title"/>
          </p:nvPr>
        </p:nvSpPr>
        <p:spPr/>
        <p:txBody>
          <a:bodyPr/>
          <a:lstStyle/>
          <a:p>
            <a:r>
              <a:rPr lang="en-US" dirty="0"/>
              <a:t>Batch vs online learning</a:t>
            </a:r>
          </a:p>
        </p:txBody>
      </p:sp>
      <p:sp>
        <p:nvSpPr>
          <p:cNvPr id="3" name="Content Placeholder 2">
            <a:extLst>
              <a:ext uri="{FF2B5EF4-FFF2-40B4-BE49-F238E27FC236}">
                <a16:creationId xmlns:a16="http://schemas.microsoft.com/office/drawing/2014/main" id="{4A3F5AB8-D6B5-7CF8-C9F7-2DE94693DDD3}"/>
              </a:ext>
            </a:extLst>
          </p:cNvPr>
          <p:cNvSpPr>
            <a:spLocks noGrp="1"/>
          </p:cNvSpPr>
          <p:nvPr>
            <p:ph idx="1"/>
          </p:nvPr>
        </p:nvSpPr>
        <p:spPr/>
        <p:txBody>
          <a:bodyPr>
            <a:normAutofit/>
          </a:bodyPr>
          <a:lstStyle/>
          <a:p>
            <a:r>
              <a:rPr lang="en-US" dirty="0"/>
              <a:t>Batch learning:</a:t>
            </a:r>
          </a:p>
          <a:p>
            <a:pPr lvl="1"/>
            <a:r>
              <a:rPr lang="en-US" dirty="0"/>
              <a:t>Algorithm trains on all the data at once, and after this is done, new data cannot be incorporated in.</a:t>
            </a:r>
          </a:p>
          <a:p>
            <a:pPr lvl="1"/>
            <a:r>
              <a:rPr lang="en-US" dirty="0"/>
              <a:t>If new data becomes available, the algorithm must be trained from scratch.</a:t>
            </a:r>
          </a:p>
          <a:p>
            <a:r>
              <a:rPr lang="en-US" dirty="0"/>
              <a:t>Online learning:</a:t>
            </a:r>
          </a:p>
          <a:p>
            <a:pPr lvl="1"/>
            <a:r>
              <a:rPr lang="en-US" dirty="0"/>
              <a:t>Algorithm can be trained incrementally, so if new data arrives, it can be incorporated without starting from scratch.</a:t>
            </a:r>
          </a:p>
        </p:txBody>
      </p:sp>
    </p:spTree>
    <p:extLst>
      <p:ext uri="{BB962C8B-B14F-4D97-AF65-F5344CB8AC3E}">
        <p14:creationId xmlns:p14="http://schemas.microsoft.com/office/powerpoint/2010/main" val="135998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9804-856D-FF07-51EF-39A4B6D0D86E}"/>
              </a:ext>
            </a:extLst>
          </p:cNvPr>
          <p:cNvSpPr>
            <a:spLocks noGrp="1"/>
          </p:cNvSpPr>
          <p:nvPr>
            <p:ph type="title"/>
          </p:nvPr>
        </p:nvSpPr>
        <p:spPr/>
        <p:txBody>
          <a:bodyPr/>
          <a:lstStyle/>
          <a:p>
            <a:r>
              <a:rPr lang="en-US" dirty="0"/>
              <a:t>Batch learning</a:t>
            </a:r>
          </a:p>
        </p:txBody>
      </p:sp>
      <p:sp>
        <p:nvSpPr>
          <p:cNvPr id="3" name="Content Placeholder 2">
            <a:extLst>
              <a:ext uri="{FF2B5EF4-FFF2-40B4-BE49-F238E27FC236}">
                <a16:creationId xmlns:a16="http://schemas.microsoft.com/office/drawing/2014/main" id="{C1308098-F65E-74BA-3151-E5EDA93715F4}"/>
              </a:ext>
            </a:extLst>
          </p:cNvPr>
          <p:cNvSpPr>
            <a:spLocks noGrp="1"/>
          </p:cNvSpPr>
          <p:nvPr>
            <p:ph idx="1"/>
          </p:nvPr>
        </p:nvSpPr>
        <p:spPr/>
        <p:txBody>
          <a:bodyPr/>
          <a:lstStyle/>
          <a:p>
            <a:endParaRPr lang="en-US"/>
          </a:p>
        </p:txBody>
      </p:sp>
      <p:pic>
        <p:nvPicPr>
          <p:cNvPr id="19460" name="Picture 4" descr="mlst 0103">
            <a:extLst>
              <a:ext uri="{FF2B5EF4-FFF2-40B4-BE49-F238E27FC236}">
                <a16:creationId xmlns:a16="http://schemas.microsoft.com/office/drawing/2014/main" id="{B72C368A-9AB6-552F-C7AA-7EBD03023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4713"/>
            <a:ext cx="9144000" cy="40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54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96CCF-5DC5-E168-96F9-10D327A5C2D6}"/>
              </a:ext>
            </a:extLst>
          </p:cNvPr>
          <p:cNvSpPr>
            <a:spLocks noGrp="1"/>
          </p:cNvSpPr>
          <p:nvPr>
            <p:ph type="title"/>
          </p:nvPr>
        </p:nvSpPr>
        <p:spPr/>
        <p:txBody>
          <a:bodyPr/>
          <a:lstStyle/>
          <a:p>
            <a:r>
              <a:rPr lang="en-US" dirty="0"/>
              <a:t>Coursework</a:t>
            </a:r>
          </a:p>
        </p:txBody>
      </p:sp>
      <p:sp>
        <p:nvSpPr>
          <p:cNvPr id="3" name="Content Placeholder 2">
            <a:extLst>
              <a:ext uri="{FF2B5EF4-FFF2-40B4-BE49-F238E27FC236}">
                <a16:creationId xmlns:a16="http://schemas.microsoft.com/office/drawing/2014/main" id="{14B9AF07-1370-D9B9-0B40-FB47F23A13C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A2C5154-82EC-3E46-7A12-08FD8567D7D9}"/>
              </a:ext>
            </a:extLst>
          </p:cNvPr>
          <p:cNvPicPr>
            <a:picLocks noChangeAspect="1"/>
          </p:cNvPicPr>
          <p:nvPr/>
        </p:nvPicPr>
        <p:blipFill>
          <a:blip r:embed="rId2"/>
          <a:stretch>
            <a:fillRect/>
          </a:stretch>
        </p:blipFill>
        <p:spPr>
          <a:xfrm>
            <a:off x="685800" y="2362372"/>
            <a:ext cx="7772400" cy="2133256"/>
          </a:xfrm>
          <a:prstGeom prst="rect">
            <a:avLst/>
          </a:prstGeom>
        </p:spPr>
      </p:pic>
    </p:spTree>
    <p:extLst>
      <p:ext uri="{BB962C8B-B14F-4D97-AF65-F5344CB8AC3E}">
        <p14:creationId xmlns:p14="http://schemas.microsoft.com/office/powerpoint/2010/main" val="532765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3269-FDF0-73FD-660B-25A86A578E4B}"/>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7FC4CD90-77EC-4E5A-254C-90BDBB56668C}"/>
              </a:ext>
            </a:extLst>
          </p:cNvPr>
          <p:cNvSpPr>
            <a:spLocks noGrp="1"/>
          </p:cNvSpPr>
          <p:nvPr>
            <p:ph idx="1"/>
          </p:nvPr>
        </p:nvSpPr>
        <p:spPr/>
        <p:txBody>
          <a:bodyPr/>
          <a:lstStyle/>
          <a:p>
            <a:endParaRPr lang="en-US"/>
          </a:p>
        </p:txBody>
      </p:sp>
      <p:pic>
        <p:nvPicPr>
          <p:cNvPr id="20484" name="Picture 4" descr="mlst 0113">
            <a:extLst>
              <a:ext uri="{FF2B5EF4-FFF2-40B4-BE49-F238E27FC236}">
                <a16:creationId xmlns:a16="http://schemas.microsoft.com/office/drawing/2014/main" id="{9EC9DAF1-8411-2CBC-879A-2CEE512F0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5625"/>
            <a:ext cx="9144000"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169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C116B-143D-5FDB-D6F0-5FA00E93481B}"/>
              </a:ext>
            </a:extLst>
          </p:cNvPr>
          <p:cNvSpPr>
            <a:spLocks noGrp="1"/>
          </p:cNvSpPr>
          <p:nvPr>
            <p:ph type="title"/>
          </p:nvPr>
        </p:nvSpPr>
        <p:spPr/>
        <p:txBody>
          <a:bodyPr/>
          <a:lstStyle/>
          <a:p>
            <a:r>
              <a:rPr lang="en-US" dirty="0"/>
              <a:t>Instance-based vs model-based</a:t>
            </a:r>
          </a:p>
        </p:txBody>
      </p:sp>
      <p:sp>
        <p:nvSpPr>
          <p:cNvPr id="3" name="Content Placeholder 2">
            <a:extLst>
              <a:ext uri="{FF2B5EF4-FFF2-40B4-BE49-F238E27FC236}">
                <a16:creationId xmlns:a16="http://schemas.microsoft.com/office/drawing/2014/main" id="{498F61EB-4531-4F0D-50C9-08C0BDCFFF1C}"/>
              </a:ext>
            </a:extLst>
          </p:cNvPr>
          <p:cNvSpPr>
            <a:spLocks noGrp="1"/>
          </p:cNvSpPr>
          <p:nvPr>
            <p:ph idx="1"/>
          </p:nvPr>
        </p:nvSpPr>
        <p:spPr/>
        <p:txBody>
          <a:bodyPr/>
          <a:lstStyle/>
          <a:p>
            <a:r>
              <a:rPr lang="en-US" dirty="0"/>
              <a:t>Instance-based:</a:t>
            </a:r>
          </a:p>
          <a:p>
            <a:pPr lvl="1"/>
            <a:r>
              <a:rPr lang="en-US" dirty="0"/>
              <a:t>An algorithm that makes new predictions by analyzing the training data (and comparing the data that we want a prediction about against the training data).</a:t>
            </a:r>
          </a:p>
          <a:p>
            <a:pPr lvl="1"/>
            <a:r>
              <a:rPr lang="en-US" dirty="0"/>
              <a:t>The training data must be kept in memory to make predictions.</a:t>
            </a:r>
          </a:p>
          <a:p>
            <a:r>
              <a:rPr lang="en-US" dirty="0"/>
              <a:t>Model-based:</a:t>
            </a:r>
          </a:p>
          <a:p>
            <a:pPr lvl="1"/>
            <a:r>
              <a:rPr lang="en-US" dirty="0"/>
              <a:t>An algorithm that builds a model of the training data and uses that model to make predictions.</a:t>
            </a:r>
          </a:p>
          <a:p>
            <a:pPr lvl="1"/>
            <a:r>
              <a:rPr lang="en-US" dirty="0"/>
              <a:t>The training data can be discarded after the model is created.</a:t>
            </a:r>
          </a:p>
          <a:p>
            <a:pPr lvl="1"/>
            <a:endParaRPr lang="en-US" dirty="0"/>
          </a:p>
        </p:txBody>
      </p:sp>
    </p:spTree>
    <p:extLst>
      <p:ext uri="{BB962C8B-B14F-4D97-AF65-F5344CB8AC3E}">
        <p14:creationId xmlns:p14="http://schemas.microsoft.com/office/powerpoint/2010/main" val="32582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C4F7-F5E1-17FE-F55E-A753391E5C4D}"/>
              </a:ext>
            </a:extLst>
          </p:cNvPr>
          <p:cNvSpPr>
            <a:spLocks noGrp="1"/>
          </p:cNvSpPr>
          <p:nvPr>
            <p:ph type="title"/>
          </p:nvPr>
        </p:nvSpPr>
        <p:spPr/>
        <p:txBody>
          <a:bodyPr/>
          <a:lstStyle/>
          <a:p>
            <a:r>
              <a:rPr lang="en-US" dirty="0"/>
              <a:t>Instance-based</a:t>
            </a:r>
          </a:p>
        </p:txBody>
      </p:sp>
      <p:sp>
        <p:nvSpPr>
          <p:cNvPr id="3" name="Content Placeholder 2">
            <a:extLst>
              <a:ext uri="{FF2B5EF4-FFF2-40B4-BE49-F238E27FC236}">
                <a16:creationId xmlns:a16="http://schemas.microsoft.com/office/drawing/2014/main" id="{94C4CABB-D01E-CD84-218A-E01F28C351E9}"/>
              </a:ext>
            </a:extLst>
          </p:cNvPr>
          <p:cNvSpPr>
            <a:spLocks noGrp="1"/>
          </p:cNvSpPr>
          <p:nvPr>
            <p:ph idx="1"/>
          </p:nvPr>
        </p:nvSpPr>
        <p:spPr/>
        <p:txBody>
          <a:bodyPr/>
          <a:lstStyle/>
          <a:p>
            <a:endParaRPr lang="en-US" dirty="0"/>
          </a:p>
        </p:txBody>
      </p:sp>
      <p:pic>
        <p:nvPicPr>
          <p:cNvPr id="21506" name="Picture 2" descr="mlst 0115">
            <a:extLst>
              <a:ext uri="{FF2B5EF4-FFF2-40B4-BE49-F238E27FC236}">
                <a16:creationId xmlns:a16="http://schemas.microsoft.com/office/drawing/2014/main" id="{46410AFB-C3D4-EF92-B721-3E82A43BC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9"/>
            <a:ext cx="914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950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5FD2-F0FC-9A75-0B40-419389D0CBF7}"/>
              </a:ext>
            </a:extLst>
          </p:cNvPr>
          <p:cNvSpPr>
            <a:spLocks noGrp="1"/>
          </p:cNvSpPr>
          <p:nvPr>
            <p:ph type="title"/>
          </p:nvPr>
        </p:nvSpPr>
        <p:spPr/>
        <p:txBody>
          <a:bodyPr/>
          <a:lstStyle/>
          <a:p>
            <a:r>
              <a:rPr lang="en-US" dirty="0"/>
              <a:t>Model-based</a:t>
            </a:r>
          </a:p>
        </p:txBody>
      </p:sp>
      <p:sp>
        <p:nvSpPr>
          <p:cNvPr id="3" name="Content Placeholder 2">
            <a:extLst>
              <a:ext uri="{FF2B5EF4-FFF2-40B4-BE49-F238E27FC236}">
                <a16:creationId xmlns:a16="http://schemas.microsoft.com/office/drawing/2014/main" id="{02034C43-02C0-27FD-BA69-C14DF8265148}"/>
              </a:ext>
            </a:extLst>
          </p:cNvPr>
          <p:cNvSpPr>
            <a:spLocks noGrp="1"/>
          </p:cNvSpPr>
          <p:nvPr>
            <p:ph idx="1"/>
          </p:nvPr>
        </p:nvSpPr>
        <p:spPr/>
        <p:txBody>
          <a:bodyPr/>
          <a:lstStyle/>
          <a:p>
            <a:endParaRPr lang="en-US"/>
          </a:p>
        </p:txBody>
      </p:sp>
      <p:pic>
        <p:nvPicPr>
          <p:cNvPr id="22530" name="Picture 2" descr="mlst 0116">
            <a:extLst>
              <a:ext uri="{FF2B5EF4-FFF2-40B4-BE49-F238E27FC236}">
                <a16:creationId xmlns:a16="http://schemas.microsoft.com/office/drawing/2014/main" id="{790FB1BE-4300-9D27-35B5-5ABE2B7F7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4163"/>
            <a:ext cx="9144000" cy="462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795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3D9F-CDA8-26F6-7FDA-083308A0DB38}"/>
              </a:ext>
            </a:extLst>
          </p:cNvPr>
          <p:cNvSpPr>
            <a:spLocks noGrp="1"/>
          </p:cNvSpPr>
          <p:nvPr>
            <p:ph type="title"/>
          </p:nvPr>
        </p:nvSpPr>
        <p:spPr/>
        <p:txBody>
          <a:bodyPr/>
          <a:lstStyle/>
          <a:p>
            <a:r>
              <a:rPr lang="en-US" dirty="0"/>
              <a:t>Main challenges of ML	</a:t>
            </a:r>
          </a:p>
        </p:txBody>
      </p:sp>
      <p:sp>
        <p:nvSpPr>
          <p:cNvPr id="3" name="Content Placeholder 2">
            <a:extLst>
              <a:ext uri="{FF2B5EF4-FFF2-40B4-BE49-F238E27FC236}">
                <a16:creationId xmlns:a16="http://schemas.microsoft.com/office/drawing/2014/main" id="{4B6794D7-3651-8DDE-6B66-5331AD8E1322}"/>
              </a:ext>
            </a:extLst>
          </p:cNvPr>
          <p:cNvSpPr>
            <a:spLocks noGrp="1"/>
          </p:cNvSpPr>
          <p:nvPr>
            <p:ph idx="1"/>
          </p:nvPr>
        </p:nvSpPr>
        <p:spPr/>
        <p:txBody>
          <a:bodyPr/>
          <a:lstStyle/>
          <a:p>
            <a:r>
              <a:rPr lang="en-US" dirty="0"/>
              <a:t>Insufficient quantity of training data</a:t>
            </a:r>
          </a:p>
          <a:p>
            <a:r>
              <a:rPr lang="en-US" dirty="0"/>
              <a:t>Non-representative training data</a:t>
            </a:r>
          </a:p>
          <a:p>
            <a:r>
              <a:rPr lang="en-US" dirty="0"/>
              <a:t>Poor-quality data</a:t>
            </a:r>
          </a:p>
          <a:p>
            <a:r>
              <a:rPr lang="en-US" dirty="0"/>
              <a:t>Irrelevant features</a:t>
            </a:r>
          </a:p>
          <a:p>
            <a:r>
              <a:rPr lang="en-US" dirty="0"/>
              <a:t>Overfitting the training data</a:t>
            </a:r>
          </a:p>
          <a:p>
            <a:r>
              <a:rPr lang="en-US" dirty="0"/>
              <a:t>Underfitting the training data</a:t>
            </a:r>
          </a:p>
        </p:txBody>
      </p:sp>
    </p:spTree>
    <p:extLst>
      <p:ext uri="{BB962C8B-B14F-4D97-AF65-F5344CB8AC3E}">
        <p14:creationId xmlns:p14="http://schemas.microsoft.com/office/powerpoint/2010/main" val="154950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3C7E-114A-639C-2509-3B17654B58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DE0497-5FEF-0F69-18D6-E1C9299EAA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A1EC08-65B9-97ED-768B-ED988247F3E3}"/>
              </a:ext>
            </a:extLst>
          </p:cNvPr>
          <p:cNvPicPr>
            <a:picLocks noChangeAspect="1"/>
          </p:cNvPicPr>
          <p:nvPr/>
        </p:nvPicPr>
        <p:blipFill>
          <a:blip r:embed="rId2"/>
          <a:stretch>
            <a:fillRect/>
          </a:stretch>
        </p:blipFill>
        <p:spPr>
          <a:xfrm>
            <a:off x="2029211" y="0"/>
            <a:ext cx="5085578" cy="6858000"/>
          </a:xfrm>
          <a:prstGeom prst="rect">
            <a:avLst/>
          </a:prstGeom>
        </p:spPr>
      </p:pic>
    </p:spTree>
    <p:extLst>
      <p:ext uri="{BB962C8B-B14F-4D97-AF65-F5344CB8AC3E}">
        <p14:creationId xmlns:p14="http://schemas.microsoft.com/office/powerpoint/2010/main" val="3852078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3D9F-CDA8-26F6-7FDA-083308A0DB38}"/>
              </a:ext>
            </a:extLst>
          </p:cNvPr>
          <p:cNvSpPr>
            <a:spLocks noGrp="1"/>
          </p:cNvSpPr>
          <p:nvPr>
            <p:ph type="title"/>
          </p:nvPr>
        </p:nvSpPr>
        <p:spPr/>
        <p:txBody>
          <a:bodyPr/>
          <a:lstStyle/>
          <a:p>
            <a:r>
              <a:rPr lang="en-US" dirty="0"/>
              <a:t>Main challenges of ML	</a:t>
            </a:r>
          </a:p>
        </p:txBody>
      </p:sp>
      <p:sp>
        <p:nvSpPr>
          <p:cNvPr id="3" name="Content Placeholder 2">
            <a:extLst>
              <a:ext uri="{FF2B5EF4-FFF2-40B4-BE49-F238E27FC236}">
                <a16:creationId xmlns:a16="http://schemas.microsoft.com/office/drawing/2014/main" id="{4B6794D7-3651-8DDE-6B66-5331AD8E1322}"/>
              </a:ext>
            </a:extLst>
          </p:cNvPr>
          <p:cNvSpPr>
            <a:spLocks noGrp="1"/>
          </p:cNvSpPr>
          <p:nvPr>
            <p:ph idx="1"/>
          </p:nvPr>
        </p:nvSpPr>
        <p:spPr/>
        <p:txBody>
          <a:bodyPr/>
          <a:lstStyle/>
          <a:p>
            <a:r>
              <a:rPr lang="en-US" dirty="0"/>
              <a:t>Insufficient quantity of training data</a:t>
            </a:r>
          </a:p>
          <a:p>
            <a:r>
              <a:rPr lang="en-US" dirty="0"/>
              <a:t>Non-representative training data</a:t>
            </a:r>
          </a:p>
          <a:p>
            <a:r>
              <a:rPr lang="en-US" dirty="0"/>
              <a:t>Poor-quality data</a:t>
            </a:r>
          </a:p>
          <a:p>
            <a:r>
              <a:rPr lang="en-US" dirty="0"/>
              <a:t>Irrelevant features</a:t>
            </a:r>
          </a:p>
          <a:p>
            <a:r>
              <a:rPr lang="en-US" dirty="0"/>
              <a:t>Overfitting the training data</a:t>
            </a:r>
          </a:p>
          <a:p>
            <a:r>
              <a:rPr lang="en-US" dirty="0"/>
              <a:t>Underfitting the training data</a:t>
            </a:r>
          </a:p>
        </p:txBody>
      </p:sp>
    </p:spTree>
    <p:extLst>
      <p:ext uri="{BB962C8B-B14F-4D97-AF65-F5344CB8AC3E}">
        <p14:creationId xmlns:p14="http://schemas.microsoft.com/office/powerpoint/2010/main" val="639218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17B2-5955-55B2-6F1F-29AA34B22EF1}"/>
              </a:ext>
            </a:extLst>
          </p:cNvPr>
          <p:cNvSpPr>
            <a:spLocks noGrp="1"/>
          </p:cNvSpPr>
          <p:nvPr>
            <p:ph type="title"/>
          </p:nvPr>
        </p:nvSpPr>
        <p:spPr/>
        <p:txBody>
          <a:bodyPr/>
          <a:lstStyle/>
          <a:p>
            <a:r>
              <a:rPr lang="en-US" dirty="0"/>
              <a:t>1936 Presidential Election</a:t>
            </a:r>
          </a:p>
        </p:txBody>
      </p:sp>
      <p:sp>
        <p:nvSpPr>
          <p:cNvPr id="3" name="Content Placeholder 2">
            <a:extLst>
              <a:ext uri="{FF2B5EF4-FFF2-40B4-BE49-F238E27FC236}">
                <a16:creationId xmlns:a16="http://schemas.microsoft.com/office/drawing/2014/main" id="{74FB4D99-DA5E-0E26-175D-11BAE546800C}"/>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6E420460-3940-F733-947B-66FD7D62B035}"/>
              </a:ext>
            </a:extLst>
          </p:cNvPr>
          <p:cNvPicPr>
            <a:picLocks noChangeAspect="1"/>
          </p:cNvPicPr>
          <p:nvPr/>
        </p:nvPicPr>
        <p:blipFill>
          <a:blip r:embed="rId2"/>
          <a:stretch>
            <a:fillRect/>
          </a:stretch>
        </p:blipFill>
        <p:spPr>
          <a:xfrm>
            <a:off x="1781590" y="2058987"/>
            <a:ext cx="5208420" cy="3884613"/>
          </a:xfrm>
          <a:prstGeom prst="rect">
            <a:avLst/>
          </a:prstGeom>
        </p:spPr>
      </p:pic>
    </p:spTree>
    <p:extLst>
      <p:ext uri="{BB962C8B-B14F-4D97-AF65-F5344CB8AC3E}">
        <p14:creationId xmlns:p14="http://schemas.microsoft.com/office/powerpoint/2010/main" val="353176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78AC-7888-8D19-5FC2-F926EA25EC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29158E-5D3F-B624-C95B-456784A3D781}"/>
              </a:ext>
            </a:extLst>
          </p:cNvPr>
          <p:cNvSpPr>
            <a:spLocks noGrp="1"/>
          </p:cNvSpPr>
          <p:nvPr>
            <p:ph idx="1"/>
          </p:nvPr>
        </p:nvSpPr>
        <p:spPr/>
        <p:txBody>
          <a:bodyPr/>
          <a:lstStyle/>
          <a:p>
            <a:pPr marL="0" indent="0">
              <a:buNone/>
            </a:pPr>
            <a:r>
              <a:rPr lang="en-US" b="0" i="0" dirty="0">
                <a:solidFill>
                  <a:srgbClr val="202122"/>
                </a:solidFill>
                <a:effectLst/>
                <a:latin typeface="Arial" panose="020B0604020202020204" pitchFamily="34" charset="0"/>
              </a:rPr>
              <a:t>This election is notable for </a:t>
            </a:r>
            <a:r>
              <a:rPr lang="en-US" b="0" i="1" u="none" strike="noStrike" dirty="0">
                <a:solidFill>
                  <a:srgbClr val="0645AD"/>
                </a:solidFill>
                <a:effectLst/>
                <a:latin typeface="Arial" panose="020B0604020202020204" pitchFamily="34" charset="0"/>
                <a:hlinkClick r:id="rId2" tooltip="The Literary Digest"/>
              </a:rPr>
              <a:t>The Literary Digest</a:t>
            </a:r>
            <a:r>
              <a:rPr lang="en-US" b="0" i="0" dirty="0">
                <a:solidFill>
                  <a:srgbClr val="202122"/>
                </a:solidFill>
                <a:effectLst/>
                <a:latin typeface="Arial" panose="020B0604020202020204" pitchFamily="34" charset="0"/>
              </a:rPr>
              <a:t> poll, which was based on ten million questionnaires mailed to readers and potential readers; 2.27 million were returned. The </a:t>
            </a:r>
            <a:r>
              <a:rPr lang="en-US" b="0" i="1" dirty="0">
                <a:solidFill>
                  <a:srgbClr val="202122"/>
                </a:solidFill>
                <a:effectLst/>
                <a:latin typeface="Arial" panose="020B0604020202020204" pitchFamily="34" charset="0"/>
              </a:rPr>
              <a:t>Literary Digest</a:t>
            </a:r>
            <a:r>
              <a:rPr lang="en-US" b="0" i="0" dirty="0">
                <a:solidFill>
                  <a:srgbClr val="202122"/>
                </a:solidFill>
                <a:effectLst/>
                <a:latin typeface="Arial" panose="020B0604020202020204" pitchFamily="34" charset="0"/>
              </a:rPr>
              <a:t> had correctly predicted the winner of the last five elections, and announced in its October 31 issue that Landon would be the winner with 57.1% of the vote (v Roosevelt) and 370 electoral votes.</a:t>
            </a:r>
            <a:endParaRPr lang="en-US" dirty="0"/>
          </a:p>
        </p:txBody>
      </p:sp>
    </p:spTree>
    <p:extLst>
      <p:ext uri="{BB962C8B-B14F-4D97-AF65-F5344CB8AC3E}">
        <p14:creationId xmlns:p14="http://schemas.microsoft.com/office/powerpoint/2010/main" val="1736257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ABA0-E889-2DE9-F95B-6F1B0F7FC4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F9A2FD1-99A3-73B7-CA7F-27AB8B5AAEB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F39C83-2EF0-D93E-E092-D5DE8CCFCF00}"/>
              </a:ext>
            </a:extLst>
          </p:cNvPr>
          <p:cNvPicPr>
            <a:picLocks noChangeAspect="1"/>
          </p:cNvPicPr>
          <p:nvPr/>
        </p:nvPicPr>
        <p:blipFill>
          <a:blip r:embed="rId2"/>
          <a:stretch>
            <a:fillRect/>
          </a:stretch>
        </p:blipFill>
        <p:spPr>
          <a:xfrm>
            <a:off x="222754" y="681037"/>
            <a:ext cx="8698491" cy="4995173"/>
          </a:xfrm>
          <a:prstGeom prst="rect">
            <a:avLst/>
          </a:prstGeom>
        </p:spPr>
      </p:pic>
    </p:spTree>
    <p:extLst>
      <p:ext uri="{BB962C8B-B14F-4D97-AF65-F5344CB8AC3E}">
        <p14:creationId xmlns:p14="http://schemas.microsoft.com/office/powerpoint/2010/main" val="1986598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7B4BF-2187-2D7D-C247-4821A07E9478}"/>
              </a:ext>
            </a:extLst>
          </p:cNvPr>
          <p:cNvSpPr>
            <a:spLocks noGrp="1"/>
          </p:cNvSpPr>
          <p:nvPr>
            <p:ph type="title"/>
          </p:nvPr>
        </p:nvSpPr>
        <p:spPr/>
        <p:txBody>
          <a:bodyPr/>
          <a:lstStyle/>
          <a:p>
            <a:r>
              <a:rPr lang="en-US" dirty="0"/>
              <a:t>Working independently</a:t>
            </a:r>
          </a:p>
        </p:txBody>
      </p:sp>
      <p:sp>
        <p:nvSpPr>
          <p:cNvPr id="3" name="Content Placeholder 2">
            <a:extLst>
              <a:ext uri="{FF2B5EF4-FFF2-40B4-BE49-F238E27FC236}">
                <a16:creationId xmlns:a16="http://schemas.microsoft.com/office/drawing/2014/main" id="{F138B68C-F354-DA70-DD65-BB9F0D797CA1}"/>
              </a:ext>
            </a:extLst>
          </p:cNvPr>
          <p:cNvSpPr>
            <a:spLocks noGrp="1"/>
          </p:cNvSpPr>
          <p:nvPr>
            <p:ph idx="1"/>
          </p:nvPr>
        </p:nvSpPr>
        <p:spPr/>
        <p:txBody>
          <a:bodyPr/>
          <a:lstStyle/>
          <a:p>
            <a:r>
              <a:rPr lang="en-US" dirty="0"/>
              <a:t>Out-of-class assignments must be done independently, however, you may ask others for help. </a:t>
            </a:r>
          </a:p>
          <a:p>
            <a:r>
              <a:rPr lang="en-US" dirty="0"/>
              <a:t>Rule 1: Do not look at anyone else's code for the same project or a similar project. </a:t>
            </a:r>
          </a:p>
          <a:p>
            <a:r>
              <a:rPr lang="en-US" dirty="0"/>
              <a:t>Rule 2: Do not write code or pseudocode with anyone else.  (This now includes </a:t>
            </a:r>
            <a:r>
              <a:rPr lang="en-US" dirty="0" err="1"/>
              <a:t>ChatGPT</a:t>
            </a:r>
            <a:r>
              <a:rPr lang="en-US" dirty="0"/>
              <a:t>!) </a:t>
            </a:r>
            <a:r>
              <a:rPr lang="en-US" dirty="0">
                <a:sym typeface="Wingdings" pitchFamily="2" charset="2"/>
              </a:rPr>
              <a:t> </a:t>
            </a:r>
            <a:endParaRPr lang="en-US" dirty="0"/>
          </a:p>
        </p:txBody>
      </p:sp>
    </p:spTree>
    <p:extLst>
      <p:ext uri="{BB962C8B-B14F-4D97-AF65-F5344CB8AC3E}">
        <p14:creationId xmlns:p14="http://schemas.microsoft.com/office/powerpoint/2010/main" val="1367276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13D9F-CDA8-26F6-7FDA-083308A0DB38}"/>
              </a:ext>
            </a:extLst>
          </p:cNvPr>
          <p:cNvSpPr>
            <a:spLocks noGrp="1"/>
          </p:cNvSpPr>
          <p:nvPr>
            <p:ph type="title"/>
          </p:nvPr>
        </p:nvSpPr>
        <p:spPr/>
        <p:txBody>
          <a:bodyPr/>
          <a:lstStyle/>
          <a:p>
            <a:r>
              <a:rPr lang="en-US" dirty="0"/>
              <a:t>Main challenges of ML	</a:t>
            </a:r>
          </a:p>
        </p:txBody>
      </p:sp>
      <p:sp>
        <p:nvSpPr>
          <p:cNvPr id="3" name="Content Placeholder 2">
            <a:extLst>
              <a:ext uri="{FF2B5EF4-FFF2-40B4-BE49-F238E27FC236}">
                <a16:creationId xmlns:a16="http://schemas.microsoft.com/office/drawing/2014/main" id="{4B6794D7-3651-8DDE-6B66-5331AD8E1322}"/>
              </a:ext>
            </a:extLst>
          </p:cNvPr>
          <p:cNvSpPr>
            <a:spLocks noGrp="1"/>
          </p:cNvSpPr>
          <p:nvPr>
            <p:ph idx="1"/>
          </p:nvPr>
        </p:nvSpPr>
        <p:spPr/>
        <p:txBody>
          <a:bodyPr/>
          <a:lstStyle/>
          <a:p>
            <a:r>
              <a:rPr lang="en-US" dirty="0"/>
              <a:t>Insufficient quantity of training data</a:t>
            </a:r>
          </a:p>
          <a:p>
            <a:r>
              <a:rPr lang="en-US" dirty="0"/>
              <a:t>Non-representative training data</a:t>
            </a:r>
          </a:p>
          <a:p>
            <a:r>
              <a:rPr lang="en-US" dirty="0"/>
              <a:t>Poor-quality data</a:t>
            </a:r>
          </a:p>
          <a:p>
            <a:r>
              <a:rPr lang="en-US" dirty="0"/>
              <a:t>Irrelevant features</a:t>
            </a:r>
          </a:p>
          <a:p>
            <a:r>
              <a:rPr lang="en-US" dirty="0"/>
              <a:t>Overfitting the training data</a:t>
            </a:r>
          </a:p>
          <a:p>
            <a:r>
              <a:rPr lang="en-US" dirty="0"/>
              <a:t>Underfitting the training data</a:t>
            </a:r>
          </a:p>
        </p:txBody>
      </p:sp>
    </p:spTree>
    <p:extLst>
      <p:ext uri="{BB962C8B-B14F-4D97-AF65-F5344CB8AC3E}">
        <p14:creationId xmlns:p14="http://schemas.microsoft.com/office/powerpoint/2010/main" val="1742764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91FF-3985-6872-4244-747046335290}"/>
              </a:ext>
            </a:extLst>
          </p:cNvPr>
          <p:cNvSpPr>
            <a:spLocks noGrp="1"/>
          </p:cNvSpPr>
          <p:nvPr>
            <p:ph type="title"/>
          </p:nvPr>
        </p:nvSpPr>
        <p:spPr/>
        <p:txBody>
          <a:bodyPr/>
          <a:lstStyle/>
          <a:p>
            <a:r>
              <a:rPr lang="en-US" dirty="0"/>
              <a:t>Testing and Validation</a:t>
            </a:r>
          </a:p>
        </p:txBody>
      </p:sp>
      <p:sp>
        <p:nvSpPr>
          <p:cNvPr id="3" name="Content Placeholder 2">
            <a:extLst>
              <a:ext uri="{FF2B5EF4-FFF2-40B4-BE49-F238E27FC236}">
                <a16:creationId xmlns:a16="http://schemas.microsoft.com/office/drawing/2014/main" id="{F2BD3B91-DB39-1CBD-AF5A-FEFFB1113D42}"/>
              </a:ext>
            </a:extLst>
          </p:cNvPr>
          <p:cNvSpPr>
            <a:spLocks noGrp="1"/>
          </p:cNvSpPr>
          <p:nvPr>
            <p:ph idx="1"/>
          </p:nvPr>
        </p:nvSpPr>
        <p:spPr/>
        <p:txBody>
          <a:bodyPr/>
          <a:lstStyle/>
          <a:p>
            <a:r>
              <a:rPr lang="en-US" dirty="0"/>
              <a:t>Training set and testing set</a:t>
            </a:r>
          </a:p>
          <a:p>
            <a:r>
              <a:rPr lang="en-US" dirty="0"/>
              <a:t>Validation set</a:t>
            </a:r>
          </a:p>
          <a:p>
            <a:r>
              <a:rPr lang="en-US"/>
              <a:t>Cross-validation</a:t>
            </a:r>
          </a:p>
        </p:txBody>
      </p:sp>
    </p:spTree>
    <p:extLst>
      <p:ext uri="{BB962C8B-B14F-4D97-AF65-F5344CB8AC3E}">
        <p14:creationId xmlns:p14="http://schemas.microsoft.com/office/powerpoint/2010/main" val="3296737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1520-CA0F-7E55-6568-98DF52DF09D0}"/>
              </a:ext>
            </a:extLst>
          </p:cNvPr>
          <p:cNvSpPr>
            <a:spLocks noGrp="1"/>
          </p:cNvSpPr>
          <p:nvPr>
            <p:ph type="title"/>
          </p:nvPr>
        </p:nvSpPr>
        <p:spPr/>
        <p:txBody>
          <a:bodyPr/>
          <a:lstStyle/>
          <a:p>
            <a:r>
              <a:rPr lang="en-US" dirty="0"/>
              <a:t>Late Work and Makeups</a:t>
            </a:r>
          </a:p>
        </p:txBody>
      </p:sp>
      <p:sp>
        <p:nvSpPr>
          <p:cNvPr id="3" name="Content Placeholder 2">
            <a:extLst>
              <a:ext uri="{FF2B5EF4-FFF2-40B4-BE49-F238E27FC236}">
                <a16:creationId xmlns:a16="http://schemas.microsoft.com/office/drawing/2014/main" id="{192985E0-0EFB-B255-660E-88A9D9B7BA6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6654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im carrey comedy GIF by Showtime">
            <a:extLst>
              <a:ext uri="{FF2B5EF4-FFF2-40B4-BE49-F238E27FC236}">
                <a16:creationId xmlns:a16="http://schemas.microsoft.com/office/drawing/2014/main" id="{E726EC75-1AF4-6A07-26DB-243F96E19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62" y="584791"/>
            <a:ext cx="9030475" cy="507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0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1A99-1EF5-2E65-A944-24306B9B67FC}"/>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D946685A-FA04-DBF1-E3EC-04D45B4F8D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5618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1A99-1EF5-2E65-A944-24306B9B67FC}"/>
              </a:ext>
            </a:extLst>
          </p:cNvPr>
          <p:cNvSpPr>
            <a:spLocks noGrp="1"/>
          </p:cNvSpPr>
          <p:nvPr>
            <p:ph type="title"/>
          </p:nvPr>
        </p:nvSpPr>
        <p:spPr/>
        <p:txBody>
          <a:bodyPr/>
          <a:lstStyle/>
          <a:p>
            <a:r>
              <a:rPr lang="en-US" dirty="0"/>
              <a:t>About You</a:t>
            </a:r>
          </a:p>
        </p:txBody>
      </p:sp>
      <p:sp>
        <p:nvSpPr>
          <p:cNvPr id="3" name="Content Placeholder 2">
            <a:extLst>
              <a:ext uri="{FF2B5EF4-FFF2-40B4-BE49-F238E27FC236}">
                <a16:creationId xmlns:a16="http://schemas.microsoft.com/office/drawing/2014/main" id="{D946685A-FA04-DBF1-E3EC-04D45B4F8DE4}"/>
              </a:ext>
            </a:extLst>
          </p:cNvPr>
          <p:cNvSpPr>
            <a:spLocks noGrp="1"/>
          </p:cNvSpPr>
          <p:nvPr>
            <p:ph idx="1"/>
          </p:nvPr>
        </p:nvSpPr>
        <p:spPr/>
        <p:txBody>
          <a:bodyPr/>
          <a:lstStyle/>
          <a:p>
            <a:r>
              <a:rPr lang="en-US" dirty="0"/>
              <a:t>Name (what you want to be called)</a:t>
            </a:r>
          </a:p>
          <a:p>
            <a:r>
              <a:rPr lang="en-US" dirty="0"/>
              <a:t>Pronouns (if you want)</a:t>
            </a:r>
          </a:p>
          <a:p>
            <a:r>
              <a:rPr lang="en-US" dirty="0"/>
              <a:t>Where you’re from (interpret however you want)</a:t>
            </a:r>
          </a:p>
          <a:p>
            <a:r>
              <a:rPr lang="en-US" dirty="0"/>
              <a:t>Class year (first-year, sophomore, junior, senior)</a:t>
            </a:r>
          </a:p>
          <a:p>
            <a:r>
              <a:rPr lang="en-US" dirty="0"/>
              <a:t>Something boring that you have a strong opinion about.</a:t>
            </a:r>
          </a:p>
          <a:p>
            <a:endParaRPr lang="en-US" dirty="0"/>
          </a:p>
        </p:txBody>
      </p:sp>
    </p:spTree>
    <p:extLst>
      <p:ext uri="{BB962C8B-B14F-4D97-AF65-F5344CB8AC3E}">
        <p14:creationId xmlns:p14="http://schemas.microsoft.com/office/powerpoint/2010/main" val="2202072082"/>
      </p:ext>
    </p:extLst>
  </p:cSld>
  <p:clrMapOvr>
    <a:masterClrMapping/>
  </p:clrMapOvr>
</p:sld>
</file>

<file path=ppt/theme/theme1.xml><?xml version="1.0" encoding="utf-8"?>
<a:theme xmlns:a="http://schemas.openxmlformats.org/drawingml/2006/main" name="Office Theme 2013 - 2022">
  <a:themeElements>
    <a:clrScheme name="Office Them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769</TotalTime>
  <Words>1648</Words>
  <Application>Microsoft Macintosh PowerPoint</Application>
  <PresentationFormat>On-screen Show (4:3)</PresentationFormat>
  <Paragraphs>162</Paragraphs>
  <Slides>51</Slides>
  <Notes>14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Calibri Light</vt:lpstr>
      <vt:lpstr>inherit</vt:lpstr>
      <vt:lpstr>Times New Roman</vt:lpstr>
      <vt:lpstr>Office Theme 2013 - 2022</vt:lpstr>
      <vt:lpstr>Machine Learning</vt:lpstr>
      <vt:lpstr>What is machine learning?</vt:lpstr>
      <vt:lpstr>Syllabus things</vt:lpstr>
      <vt:lpstr>Coursework</vt:lpstr>
      <vt:lpstr>Working independently</vt:lpstr>
      <vt:lpstr>Late Work and Makeups</vt:lpstr>
      <vt:lpstr>PowerPoint Presentation</vt:lpstr>
      <vt:lpstr>About Me</vt:lpstr>
      <vt:lpstr>About You</vt:lpstr>
      <vt:lpstr>Activity</vt:lpstr>
      <vt:lpstr>Activity</vt:lpstr>
      <vt:lpstr>What is machine learning?</vt:lpstr>
      <vt:lpstr>PowerPoint Presentation</vt:lpstr>
      <vt:lpstr>AI in art</vt:lpstr>
      <vt:lpstr>AI in art</vt:lpstr>
      <vt:lpstr>PowerPoint Presentation</vt:lpstr>
      <vt:lpstr>PowerPoint Presentation</vt:lpstr>
      <vt:lpstr>Machine learning in writing</vt:lpstr>
      <vt:lpstr>Machine learning in face generation</vt:lpstr>
      <vt:lpstr>Machine learning in game playing</vt:lpstr>
      <vt:lpstr>PowerPoint Presentation</vt:lpstr>
      <vt:lpstr>Spam Filtering</vt:lpstr>
      <vt:lpstr>PowerPoint Presentation</vt:lpstr>
      <vt:lpstr>PowerPoint Presentation</vt:lpstr>
      <vt:lpstr>ML is good for:</vt:lpstr>
      <vt:lpstr>ML timeline</vt:lpstr>
      <vt:lpstr>PowerPoint Presentation</vt:lpstr>
      <vt:lpstr>Experience E: the data</vt:lpstr>
      <vt:lpstr>Performance P</vt:lpstr>
      <vt:lpstr>Types of ML systems</vt:lpstr>
      <vt:lpstr>Supervised learning</vt:lpstr>
      <vt:lpstr>Regression</vt:lpstr>
      <vt:lpstr>Unsupervised learning</vt:lpstr>
      <vt:lpstr>PowerPoint Presentation</vt:lpstr>
      <vt:lpstr>PowerPoint Presentation</vt:lpstr>
      <vt:lpstr>Semisupervised learning</vt:lpstr>
      <vt:lpstr>Reinforcement learning</vt:lpstr>
      <vt:lpstr>Batch vs online learning</vt:lpstr>
      <vt:lpstr>Batch learning</vt:lpstr>
      <vt:lpstr>Online learning</vt:lpstr>
      <vt:lpstr>Instance-based vs model-based</vt:lpstr>
      <vt:lpstr>Instance-based</vt:lpstr>
      <vt:lpstr>Model-based</vt:lpstr>
      <vt:lpstr>Main challenges of ML </vt:lpstr>
      <vt:lpstr>PowerPoint Presentation</vt:lpstr>
      <vt:lpstr>Main challenges of ML </vt:lpstr>
      <vt:lpstr>1936 Presidential Election</vt:lpstr>
      <vt:lpstr>PowerPoint Presentation</vt:lpstr>
      <vt:lpstr>PowerPoint Presentation</vt:lpstr>
      <vt:lpstr>Main challenges of ML </vt:lpstr>
      <vt:lpstr>Testing and Validation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Kirlin_Phillip</dc:creator>
  <cp:lastModifiedBy>Kirlin_Phillip</cp:lastModifiedBy>
  <cp:revision>5</cp:revision>
  <dcterms:created xsi:type="dcterms:W3CDTF">2023-01-12T00:09:46Z</dcterms:created>
  <dcterms:modified xsi:type="dcterms:W3CDTF">2023-01-13T00:47:02Z</dcterms:modified>
</cp:coreProperties>
</file>